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73" r:id="rId9"/>
    <p:sldId id="274" r:id="rId10"/>
    <p:sldId id="263" r:id="rId11"/>
    <p:sldId id="264" r:id="rId12"/>
    <p:sldId id="275" r:id="rId13"/>
    <p:sldId id="276" r:id="rId14"/>
    <p:sldId id="265" r:id="rId15"/>
    <p:sldId id="266" r:id="rId16"/>
    <p:sldId id="267" r:id="rId17"/>
    <p:sldId id="277" r:id="rId18"/>
    <p:sldId id="278" r:id="rId19"/>
    <p:sldId id="268" r:id="rId20"/>
    <p:sldId id="269" r:id="rId21"/>
    <p:sldId id="279" r:id="rId22"/>
    <p:sldId id="280" r:id="rId23"/>
    <p:sldId id="270" r:id="rId24"/>
    <p:sldId id="271" r:id="rId25"/>
    <p:sldId id="272" r:id="rId2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11"/>
    <p:restoredTop sz="94610"/>
  </p:normalViewPr>
  <p:slideViewPr>
    <p:cSldViewPr snapToGrid="0" snapToObjects="1">
      <p:cViewPr varScale="1">
        <p:scale>
          <a:sx n="100" d="100"/>
          <a:sy n="100" d="100"/>
        </p:scale>
        <p:origin x="-516" y="-84"/>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1</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10</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11</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6250" y="685800"/>
            <a:ext cx="6096000" cy="3429000"/>
          </a:xfrm>
          <a:prstGeom prst="rect">
            <a:avLst/>
          </a:prstGeom>
        </p:spPr>
      </p:sp>
      <p:sp>
        <p:nvSpPr>
          <p:cNvPr id="3" name="Notes Placeholder 2"/>
          <p:cNvSpPr>
            <a:spLocks noGrp="1"/>
          </p:cNvSpPr>
          <p:nvPr>
            <p:ph type="body" idx="1"/>
          </p:nvPr>
        </p:nvSpPr>
        <p:spPr>
          <a:xfrm>
            <a:off x="514350" y="4343400"/>
            <a:ext cx="4114800" cy="4114800"/>
          </a:xfrm>
          <a:prstGeom prst="rect">
            <a:avLst/>
          </a:prstGeom>
        </p:spPr>
        <p:txBody>
          <a:bodyPr/>
          <a:lstStyle/>
          <a:p>
            <a:endParaRPr lang="en-US" dirty="0"/>
          </a:p>
        </p:txBody>
      </p:sp>
      <p:sp>
        <p:nvSpPr>
          <p:cNvPr id="4" name="Slide Number Placeholder 3"/>
          <p:cNvSpPr>
            <a:spLocks noGrp="1"/>
          </p:cNvSpPr>
          <p:nvPr>
            <p:ph type="sldNum" sz="quarter" idx="10"/>
          </p:nvPr>
        </p:nvSpPr>
        <p:spPr>
          <a:xfrm>
            <a:off x="2913063" y="8685213"/>
            <a:ext cx="2228850" cy="457200"/>
          </a:xfrm>
          <a:prstGeom prst="rect">
            <a:avLst/>
          </a:prstGeom>
        </p:spPr>
        <p:txBody>
          <a:bodyPr/>
          <a:lstStyle/>
          <a:p>
            <a:fld id="{F7021451-1387-4CA6-816F-3879F97B5CBC}" type="slidenum">
              <a:rPr lang="en-US"/>
              <a:pPr/>
              <a:t>12</a:t>
            </a:fld>
            <a:endParaRPr lang="en-US"/>
          </a:p>
        </p:txBody>
      </p:sp>
    </p:spTree>
    <p:extLst>
      <p:ext uri="{BB962C8B-B14F-4D97-AF65-F5344CB8AC3E}">
        <p14:creationId xmlns=""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6250" y="685800"/>
            <a:ext cx="6096000" cy="3429000"/>
          </a:xfrm>
          <a:prstGeom prst="rect">
            <a:avLst/>
          </a:prstGeom>
        </p:spPr>
      </p:sp>
      <p:sp>
        <p:nvSpPr>
          <p:cNvPr id="3" name="Notes Placeholder 2"/>
          <p:cNvSpPr>
            <a:spLocks noGrp="1"/>
          </p:cNvSpPr>
          <p:nvPr>
            <p:ph type="body" idx="1"/>
          </p:nvPr>
        </p:nvSpPr>
        <p:spPr>
          <a:xfrm>
            <a:off x="514350" y="4343400"/>
            <a:ext cx="4114800" cy="4114800"/>
          </a:xfrm>
          <a:prstGeom prst="rect">
            <a:avLst/>
          </a:prstGeom>
        </p:spPr>
        <p:txBody>
          <a:bodyPr/>
          <a:lstStyle/>
          <a:p>
            <a:endParaRPr lang="en-US" dirty="0"/>
          </a:p>
        </p:txBody>
      </p:sp>
      <p:sp>
        <p:nvSpPr>
          <p:cNvPr id="4" name="Slide Number Placeholder 3"/>
          <p:cNvSpPr>
            <a:spLocks noGrp="1"/>
          </p:cNvSpPr>
          <p:nvPr>
            <p:ph type="sldNum" sz="quarter" idx="10"/>
          </p:nvPr>
        </p:nvSpPr>
        <p:spPr>
          <a:xfrm>
            <a:off x="2913063" y="8685213"/>
            <a:ext cx="2228850" cy="457200"/>
          </a:xfrm>
          <a:prstGeom prst="rect">
            <a:avLst/>
          </a:prstGeom>
        </p:spPr>
        <p:txBody>
          <a:bodyPr/>
          <a:lstStyle/>
          <a:p>
            <a:fld id="{F7021451-1387-4CA6-816F-3879F97B5CBC}" type="slidenum">
              <a:rPr lang="en-US"/>
              <a:pPr/>
              <a:t>13</a:t>
            </a:fld>
            <a:endParaRPr lang="en-US"/>
          </a:p>
        </p:txBody>
      </p:sp>
    </p:spTree>
    <p:extLst>
      <p:ext uri="{BB962C8B-B14F-4D97-AF65-F5344CB8AC3E}">
        <p14:creationId xmlns=""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14</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15</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16</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6250" y="685800"/>
            <a:ext cx="6096000" cy="3429000"/>
          </a:xfrm>
          <a:prstGeom prst="rect">
            <a:avLst/>
          </a:prstGeom>
        </p:spPr>
      </p:sp>
      <p:sp>
        <p:nvSpPr>
          <p:cNvPr id="3" name="Notes Placeholder 2"/>
          <p:cNvSpPr>
            <a:spLocks noGrp="1"/>
          </p:cNvSpPr>
          <p:nvPr>
            <p:ph type="body" idx="1"/>
          </p:nvPr>
        </p:nvSpPr>
        <p:spPr>
          <a:xfrm>
            <a:off x="514350" y="4343400"/>
            <a:ext cx="4114800" cy="4114800"/>
          </a:xfrm>
          <a:prstGeom prst="rect">
            <a:avLst/>
          </a:prstGeom>
        </p:spPr>
        <p:txBody>
          <a:bodyPr/>
          <a:lstStyle/>
          <a:p>
            <a:endParaRPr lang="en-US" dirty="0"/>
          </a:p>
        </p:txBody>
      </p:sp>
      <p:sp>
        <p:nvSpPr>
          <p:cNvPr id="4" name="Slide Number Placeholder 3"/>
          <p:cNvSpPr>
            <a:spLocks noGrp="1"/>
          </p:cNvSpPr>
          <p:nvPr>
            <p:ph type="sldNum" sz="quarter" idx="10"/>
          </p:nvPr>
        </p:nvSpPr>
        <p:spPr>
          <a:xfrm>
            <a:off x="2913063" y="8685213"/>
            <a:ext cx="2228850" cy="457200"/>
          </a:xfrm>
          <a:prstGeom prst="rect">
            <a:avLst/>
          </a:prstGeom>
        </p:spPr>
        <p:txBody>
          <a:bodyPr/>
          <a:lstStyle/>
          <a:p>
            <a:fld id="{F7021451-1387-4CA6-816F-3879F97B5CBC}" type="slidenum">
              <a:rPr lang="en-US"/>
              <a:pPr/>
              <a:t>17</a:t>
            </a:fld>
            <a:endParaRPr lang="en-US"/>
          </a:p>
        </p:txBody>
      </p:sp>
    </p:spTree>
    <p:extLst>
      <p:ext uri="{BB962C8B-B14F-4D97-AF65-F5344CB8AC3E}">
        <p14:creationId xmlns=""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6250" y="685800"/>
            <a:ext cx="6096000" cy="3429000"/>
          </a:xfrm>
          <a:prstGeom prst="rect">
            <a:avLst/>
          </a:prstGeom>
        </p:spPr>
      </p:sp>
      <p:sp>
        <p:nvSpPr>
          <p:cNvPr id="3" name="Notes Placeholder 2"/>
          <p:cNvSpPr>
            <a:spLocks noGrp="1"/>
          </p:cNvSpPr>
          <p:nvPr>
            <p:ph type="body" idx="1"/>
          </p:nvPr>
        </p:nvSpPr>
        <p:spPr>
          <a:xfrm>
            <a:off x="514350" y="4343400"/>
            <a:ext cx="4114800" cy="4114800"/>
          </a:xfrm>
          <a:prstGeom prst="rect">
            <a:avLst/>
          </a:prstGeom>
        </p:spPr>
        <p:txBody>
          <a:bodyPr/>
          <a:lstStyle/>
          <a:p>
            <a:endParaRPr lang="en-US" dirty="0"/>
          </a:p>
        </p:txBody>
      </p:sp>
      <p:sp>
        <p:nvSpPr>
          <p:cNvPr id="4" name="Slide Number Placeholder 3"/>
          <p:cNvSpPr>
            <a:spLocks noGrp="1"/>
          </p:cNvSpPr>
          <p:nvPr>
            <p:ph type="sldNum" sz="quarter" idx="10"/>
          </p:nvPr>
        </p:nvSpPr>
        <p:spPr>
          <a:xfrm>
            <a:off x="2913063" y="8685213"/>
            <a:ext cx="2228850" cy="457200"/>
          </a:xfrm>
          <a:prstGeom prst="rect">
            <a:avLst/>
          </a:prstGeom>
        </p:spPr>
        <p:txBody>
          <a:bodyPr/>
          <a:lstStyle/>
          <a:p>
            <a:fld id="{F7021451-1387-4CA6-816F-3879F97B5CBC}" type="slidenum">
              <a:rPr lang="en-US"/>
              <a:pPr/>
              <a:t>18</a:t>
            </a:fld>
            <a:endParaRPr lang="en-US"/>
          </a:p>
        </p:txBody>
      </p:sp>
    </p:spTree>
    <p:extLst>
      <p:ext uri="{BB962C8B-B14F-4D97-AF65-F5344CB8AC3E}">
        <p14:creationId xmlns=""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19</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2</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20</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6250" y="685800"/>
            <a:ext cx="6096000" cy="3429000"/>
          </a:xfrm>
          <a:prstGeom prst="rect">
            <a:avLst/>
          </a:prstGeom>
        </p:spPr>
      </p:sp>
      <p:sp>
        <p:nvSpPr>
          <p:cNvPr id="3" name="Notes Placeholder 2"/>
          <p:cNvSpPr>
            <a:spLocks noGrp="1"/>
          </p:cNvSpPr>
          <p:nvPr>
            <p:ph type="body" idx="1"/>
          </p:nvPr>
        </p:nvSpPr>
        <p:spPr>
          <a:xfrm>
            <a:off x="514350" y="4343400"/>
            <a:ext cx="4114800" cy="4114800"/>
          </a:xfrm>
          <a:prstGeom prst="rect">
            <a:avLst/>
          </a:prstGeom>
        </p:spPr>
        <p:txBody>
          <a:bodyPr/>
          <a:lstStyle/>
          <a:p>
            <a:endParaRPr lang="en-US" dirty="0"/>
          </a:p>
        </p:txBody>
      </p:sp>
      <p:sp>
        <p:nvSpPr>
          <p:cNvPr id="4" name="Slide Number Placeholder 3"/>
          <p:cNvSpPr>
            <a:spLocks noGrp="1"/>
          </p:cNvSpPr>
          <p:nvPr>
            <p:ph type="sldNum" sz="quarter" idx="10"/>
          </p:nvPr>
        </p:nvSpPr>
        <p:spPr>
          <a:xfrm>
            <a:off x="2913063" y="8685213"/>
            <a:ext cx="2228850" cy="457200"/>
          </a:xfrm>
          <a:prstGeom prst="rect">
            <a:avLst/>
          </a:prstGeom>
        </p:spPr>
        <p:txBody>
          <a:bodyPr/>
          <a:lstStyle/>
          <a:p>
            <a:fld id="{F7021451-1387-4CA6-816F-3879F97B5CBC}" type="slidenum">
              <a:rPr lang="en-US"/>
              <a:pPr/>
              <a:t>21</a:t>
            </a:fld>
            <a:endParaRPr lang="en-US"/>
          </a:p>
        </p:txBody>
      </p:sp>
    </p:spTree>
    <p:extLst>
      <p:ext uri="{BB962C8B-B14F-4D97-AF65-F5344CB8AC3E}">
        <p14:creationId xmlns=""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6250" y="685800"/>
            <a:ext cx="6096000" cy="3429000"/>
          </a:xfrm>
          <a:prstGeom prst="rect">
            <a:avLst/>
          </a:prstGeom>
        </p:spPr>
      </p:sp>
      <p:sp>
        <p:nvSpPr>
          <p:cNvPr id="3" name="Notes Placeholder 2"/>
          <p:cNvSpPr>
            <a:spLocks noGrp="1"/>
          </p:cNvSpPr>
          <p:nvPr>
            <p:ph type="body" idx="1"/>
          </p:nvPr>
        </p:nvSpPr>
        <p:spPr>
          <a:xfrm>
            <a:off x="514350" y="4343400"/>
            <a:ext cx="4114800" cy="4114800"/>
          </a:xfrm>
          <a:prstGeom prst="rect">
            <a:avLst/>
          </a:prstGeom>
        </p:spPr>
        <p:txBody>
          <a:bodyPr/>
          <a:lstStyle/>
          <a:p>
            <a:endParaRPr lang="en-US" dirty="0"/>
          </a:p>
        </p:txBody>
      </p:sp>
      <p:sp>
        <p:nvSpPr>
          <p:cNvPr id="4" name="Slide Number Placeholder 3"/>
          <p:cNvSpPr>
            <a:spLocks noGrp="1"/>
          </p:cNvSpPr>
          <p:nvPr>
            <p:ph type="sldNum" sz="quarter" idx="10"/>
          </p:nvPr>
        </p:nvSpPr>
        <p:spPr>
          <a:xfrm>
            <a:off x="2913063" y="8685213"/>
            <a:ext cx="2228850" cy="457200"/>
          </a:xfrm>
          <a:prstGeom prst="rect">
            <a:avLst/>
          </a:prstGeom>
        </p:spPr>
        <p:txBody>
          <a:bodyPr/>
          <a:lstStyle/>
          <a:p>
            <a:fld id="{F7021451-1387-4CA6-816F-3879F97B5CBC}" type="slidenum">
              <a:rPr lang="en-US"/>
              <a:pPr/>
              <a:t>22</a:t>
            </a:fld>
            <a:endParaRPr lang="en-US"/>
          </a:p>
        </p:txBody>
      </p:sp>
    </p:spTree>
    <p:extLst>
      <p:ext uri="{BB962C8B-B14F-4D97-AF65-F5344CB8AC3E}">
        <p14:creationId xmlns=""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23</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24</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25</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3</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4</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5</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6</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pPr/>
              <a:t>7</a:t>
            </a:fld>
            <a:endParaRPr lang="en-US"/>
          </a:p>
        </p:txBody>
      </p:sp>
    </p:spTree>
    <p:extLst>
      <p:ext uri="{BB962C8B-B14F-4D97-AF65-F5344CB8AC3E}">
        <p14:creationId xmlns:p14="http://schemas.microsoft.com/office/powerpoint/2010/main" xmlns=""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6250" y="685800"/>
            <a:ext cx="6096000" cy="3429000"/>
          </a:xfrm>
          <a:prstGeom prst="rect">
            <a:avLst/>
          </a:prstGeom>
        </p:spPr>
      </p:sp>
      <p:sp>
        <p:nvSpPr>
          <p:cNvPr id="3" name="Notes Placeholder 2"/>
          <p:cNvSpPr>
            <a:spLocks noGrp="1"/>
          </p:cNvSpPr>
          <p:nvPr>
            <p:ph type="body" idx="1"/>
          </p:nvPr>
        </p:nvSpPr>
        <p:spPr>
          <a:xfrm>
            <a:off x="514350" y="4343400"/>
            <a:ext cx="4114800" cy="4114800"/>
          </a:xfrm>
          <a:prstGeom prst="rect">
            <a:avLst/>
          </a:prstGeom>
        </p:spPr>
        <p:txBody>
          <a:bodyPr/>
          <a:lstStyle/>
          <a:p>
            <a:endParaRPr lang="en-US" dirty="0"/>
          </a:p>
        </p:txBody>
      </p:sp>
      <p:sp>
        <p:nvSpPr>
          <p:cNvPr id="4" name="Slide Number Placeholder 3"/>
          <p:cNvSpPr>
            <a:spLocks noGrp="1"/>
          </p:cNvSpPr>
          <p:nvPr>
            <p:ph type="sldNum" sz="quarter" idx="10"/>
          </p:nvPr>
        </p:nvSpPr>
        <p:spPr>
          <a:xfrm>
            <a:off x="2913063" y="8685213"/>
            <a:ext cx="2228850" cy="457200"/>
          </a:xfrm>
          <a:prstGeom prst="rect">
            <a:avLst/>
          </a:prstGeom>
        </p:spPr>
        <p:txBody>
          <a:bodyPr/>
          <a:lstStyle/>
          <a:p>
            <a:fld id="{F7021451-1387-4CA6-816F-3879F97B5CBC}" type="slidenum">
              <a:rPr lang="en-US"/>
              <a:pPr/>
              <a:t>8</a:t>
            </a:fld>
            <a:endParaRPr lang="en-US"/>
          </a:p>
        </p:txBody>
      </p:sp>
    </p:spTree>
    <p:extLst>
      <p:ext uri="{BB962C8B-B14F-4D97-AF65-F5344CB8AC3E}">
        <p14:creationId xmlns=""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6250" y="685800"/>
            <a:ext cx="6096000" cy="3429000"/>
          </a:xfrm>
          <a:prstGeom prst="rect">
            <a:avLst/>
          </a:prstGeom>
        </p:spPr>
      </p:sp>
      <p:sp>
        <p:nvSpPr>
          <p:cNvPr id="3" name="Notes Placeholder 2"/>
          <p:cNvSpPr>
            <a:spLocks noGrp="1"/>
          </p:cNvSpPr>
          <p:nvPr>
            <p:ph type="body" idx="1"/>
          </p:nvPr>
        </p:nvSpPr>
        <p:spPr>
          <a:xfrm>
            <a:off x="514350" y="4343400"/>
            <a:ext cx="4114800" cy="4114800"/>
          </a:xfrm>
          <a:prstGeom prst="rect">
            <a:avLst/>
          </a:prstGeom>
        </p:spPr>
        <p:txBody>
          <a:bodyPr/>
          <a:lstStyle/>
          <a:p>
            <a:endParaRPr lang="en-US" dirty="0"/>
          </a:p>
        </p:txBody>
      </p:sp>
      <p:sp>
        <p:nvSpPr>
          <p:cNvPr id="4" name="Slide Number Placeholder 3"/>
          <p:cNvSpPr>
            <a:spLocks noGrp="1"/>
          </p:cNvSpPr>
          <p:nvPr>
            <p:ph type="sldNum" sz="quarter" idx="10"/>
          </p:nvPr>
        </p:nvSpPr>
        <p:spPr>
          <a:xfrm>
            <a:off x="2913063" y="8685213"/>
            <a:ext cx="2228850" cy="457200"/>
          </a:xfrm>
          <a:prstGeom prst="rect">
            <a:avLst/>
          </a:prstGeom>
        </p:spPr>
        <p:txBody>
          <a:bodyPr/>
          <a:lstStyle/>
          <a:p>
            <a:fld id="{F7021451-1387-4CA6-816F-3879F97B5CBC}" type="slidenum">
              <a:rPr lang="en-US"/>
              <a:pPr/>
              <a:t>9</a:t>
            </a:fld>
            <a:endParaRPr lang="en-US"/>
          </a:p>
        </p:txBody>
      </p:sp>
    </p:spTree>
    <p:extLst>
      <p:ext uri="{BB962C8B-B14F-4D97-AF65-F5344CB8AC3E}">
        <p14:creationId xmlns=""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4F72"/>
        </a:solidFill>
        <a:effectLst/>
      </p:bgPr>
    </p:bg>
    <p:spTree>
      <p:nvGrpSpPr>
        <p:cNvPr id="1" name=""/>
        <p:cNvGrpSpPr/>
        <p:nvPr/>
      </p:nvGrpSpPr>
      <p:grpSpPr>
        <a:xfrm>
          <a:off x="0" y="0"/>
          <a:ext cx="0" cy="0"/>
          <a:chOff x="0" y="0"/>
          <a:chExt cx="0" cy="0"/>
        </a:xfrm>
      </p:grpSpPr>
      <p:sp>
        <p:nvSpPr>
          <p:cNvPr id="2" name="Shape 0"/>
          <p:cNvSpPr/>
          <p:nvPr/>
        </p:nvSpPr>
        <p:spPr>
          <a:xfrm>
            <a:off x="5943600" y="-1371600"/>
            <a:ext cx="5029200" cy="5029200"/>
          </a:xfrm>
          <a:prstGeom prst="ellipse">
            <a:avLst/>
          </a:prstGeom>
          <a:solidFill>
            <a:srgbClr val="2874A6">
              <a:alpha val="22000"/>
            </a:srgbClr>
          </a:solidFill>
          <a:ln w="12700">
            <a:solidFill>
              <a:srgbClr val="2874A6">
                <a:alpha val="22000"/>
              </a:srgbClr>
            </a:solidFill>
            <a:prstDash val="solid"/>
          </a:ln>
        </p:spPr>
      </p:sp>
      <p:sp>
        <p:nvSpPr>
          <p:cNvPr id="3" name="Shape 1"/>
          <p:cNvSpPr/>
          <p:nvPr/>
        </p:nvSpPr>
        <p:spPr>
          <a:xfrm>
            <a:off x="7132320" y="2286000"/>
            <a:ext cx="3200400" cy="3200400"/>
          </a:xfrm>
          <a:prstGeom prst="ellipse">
            <a:avLst/>
          </a:prstGeom>
          <a:solidFill>
            <a:srgbClr val="F39C12">
              <a:alpha val="18000"/>
            </a:srgbClr>
          </a:solidFill>
          <a:ln w="12700">
            <a:solidFill>
              <a:srgbClr val="F39C12">
                <a:alpha val="18000"/>
              </a:srgbClr>
            </a:solidFill>
            <a:prstDash val="solid"/>
          </a:ln>
        </p:spPr>
      </p:sp>
      <p:sp>
        <p:nvSpPr>
          <p:cNvPr id="4" name="Shape 2"/>
          <p:cNvSpPr/>
          <p:nvPr/>
        </p:nvSpPr>
        <p:spPr>
          <a:xfrm>
            <a:off x="0" y="0"/>
            <a:ext cx="457200" cy="5143500"/>
          </a:xfrm>
          <a:prstGeom prst="rect">
            <a:avLst/>
          </a:prstGeom>
          <a:solidFill>
            <a:srgbClr val="F39C12"/>
          </a:solidFill>
          <a:ln w="12700">
            <a:solidFill>
              <a:srgbClr val="F39C12"/>
            </a:solidFill>
            <a:prstDash val="solid"/>
          </a:ln>
        </p:spPr>
      </p:sp>
      <p:sp>
        <p:nvSpPr>
          <p:cNvPr id="7" name="Text 5"/>
          <p:cNvSpPr/>
          <p:nvPr/>
        </p:nvSpPr>
        <p:spPr>
          <a:xfrm>
            <a:off x="658368" y="1188720"/>
            <a:ext cx="6400800" cy="594360"/>
          </a:xfrm>
          <a:prstGeom prst="rect">
            <a:avLst/>
          </a:prstGeom>
          <a:noFill/>
          <a:ln/>
        </p:spPr>
        <p:txBody>
          <a:bodyPr wrap="square" rtlCol="0" anchor="ctr"/>
          <a:lstStyle/>
          <a:p>
            <a:pPr marL="0" indent="0">
              <a:buNone/>
            </a:pPr>
            <a:r>
              <a:rPr lang="en-US" sz="1600" dirty="0">
                <a:solidFill>
                  <a:srgbClr val="CADCFC"/>
                </a:solidFill>
                <a:latin typeface="Calibri" pitchFamily="34" charset="0"/>
                <a:ea typeface="Calibri" pitchFamily="34" charset="-122"/>
                <a:cs typeface="Calibri" pitchFamily="34" charset="-120"/>
              </a:rPr>
              <a:t>Renforcement des</a:t>
            </a:r>
            <a:endParaRPr lang="en-US" sz="1600" dirty="0"/>
          </a:p>
        </p:txBody>
      </p:sp>
      <p:sp>
        <p:nvSpPr>
          <p:cNvPr id="8" name="Text 6"/>
          <p:cNvSpPr/>
          <p:nvPr/>
        </p:nvSpPr>
        <p:spPr>
          <a:xfrm>
            <a:off x="658368" y="1719072"/>
            <a:ext cx="7772400" cy="1143000"/>
          </a:xfrm>
          <a:prstGeom prst="rect">
            <a:avLst/>
          </a:prstGeom>
          <a:noFill/>
          <a:ln/>
        </p:spPr>
        <p:txBody>
          <a:bodyPr wrap="square" rtlCol="0" anchor="ctr"/>
          <a:lstStyle/>
          <a:p>
            <a:pPr marL="0" indent="0">
              <a:buNone/>
            </a:pPr>
            <a:r>
              <a:rPr lang="en-US" sz="4200" b="1" dirty="0">
                <a:solidFill>
                  <a:srgbClr val="FFFFFF"/>
                </a:solidFill>
                <a:latin typeface="Georgia" pitchFamily="34" charset="0"/>
                <a:ea typeface="Georgia" pitchFamily="34" charset="-122"/>
                <a:cs typeface="Georgia" pitchFamily="34" charset="-120"/>
              </a:rPr>
              <a:t>Compétences ATSEM</a:t>
            </a:r>
            <a:endParaRPr lang="en-US" sz="4200" dirty="0"/>
          </a:p>
        </p:txBody>
      </p:sp>
      <p:sp>
        <p:nvSpPr>
          <p:cNvPr id="9" name="Text 7"/>
          <p:cNvSpPr/>
          <p:nvPr/>
        </p:nvSpPr>
        <p:spPr>
          <a:xfrm>
            <a:off x="658368" y="2926080"/>
            <a:ext cx="6858000" cy="822960"/>
          </a:xfrm>
          <a:prstGeom prst="rect">
            <a:avLst/>
          </a:prstGeom>
          <a:noFill/>
          <a:ln/>
        </p:spPr>
        <p:txBody>
          <a:bodyPr wrap="square" rtlCol="0" anchor="ctr"/>
          <a:lstStyle/>
          <a:p>
            <a:pPr marL="0" indent="0">
              <a:buNone/>
            </a:pPr>
            <a:r>
              <a:rPr lang="en-US" sz="1400" dirty="0">
                <a:solidFill>
                  <a:srgbClr val="CADCFC"/>
                </a:solidFill>
                <a:latin typeface="Calibri" pitchFamily="34" charset="0"/>
                <a:ea typeface="Calibri" pitchFamily="34" charset="-122"/>
                <a:cs typeface="Calibri" pitchFamily="34" charset="-120"/>
              </a:rPr>
              <a:t>Agent Territorial Spécialisé des Écoles Maternelles
</a:t>
            </a:r>
            <a:r>
              <a:rPr lang="en-US" sz="1200" dirty="0">
                <a:solidFill>
                  <a:srgbClr val="F39C12"/>
                </a:solidFill>
                <a:latin typeface="Calibri" pitchFamily="34" charset="0"/>
                <a:ea typeface="Calibri" pitchFamily="34" charset="-122"/>
                <a:cs typeface="Calibri" pitchFamily="34" charset="-120"/>
              </a:rPr>
              <a:t>Alliance Française d'Antsirabe  •  Avril 2026</a:t>
            </a:r>
            <a:endParaRPr lang="en-US" sz="1400" dirty="0"/>
          </a:p>
        </p:txBody>
      </p:sp>
      <p:sp>
        <p:nvSpPr>
          <p:cNvPr id="10" name="Shape 8"/>
          <p:cNvSpPr/>
          <p:nvPr/>
        </p:nvSpPr>
        <p:spPr>
          <a:xfrm>
            <a:off x="658368" y="3977640"/>
            <a:ext cx="4114800" cy="777240"/>
          </a:xfrm>
          <a:prstGeom prst="rect">
            <a:avLst/>
          </a:prstGeom>
          <a:solidFill>
            <a:srgbClr val="2874A6">
              <a:alpha val="70000"/>
            </a:srgbClr>
          </a:solidFill>
          <a:ln w="12700">
            <a:solidFill>
              <a:srgbClr val="2874A6"/>
            </a:solidFill>
            <a:prstDash val="solid"/>
          </a:ln>
          <a:effectLst>
            <a:outerShdw blurRad="101600" dist="38100" dir="8100000" algn="bl" rotWithShape="0">
              <a:srgbClr val="000000">
                <a:alpha val="12000"/>
              </a:srgbClr>
            </a:outerShdw>
          </a:effectLst>
        </p:spPr>
      </p:sp>
      <p:sp>
        <p:nvSpPr>
          <p:cNvPr id="11" name="Text 9"/>
          <p:cNvSpPr/>
          <p:nvPr/>
        </p:nvSpPr>
        <p:spPr>
          <a:xfrm>
            <a:off x="658368" y="3977640"/>
            <a:ext cx="4114800" cy="777240"/>
          </a:xfrm>
          <a:prstGeom prst="rect">
            <a:avLst/>
          </a:prstGeom>
          <a:noFill/>
          <a:ln/>
        </p:spPr>
        <p:txBody>
          <a:bodyPr wrap="square" rtlCol="0" anchor="ctr"/>
          <a:lstStyle/>
          <a:p>
            <a:pPr marL="0" indent="0" algn="ctr">
              <a:buNone/>
            </a:pPr>
            <a:r>
              <a:rPr lang="en-US" sz="1000" dirty="0">
                <a:solidFill>
                  <a:srgbClr val="FFFFFF"/>
                </a:solidFill>
                <a:latin typeface="Calibri" pitchFamily="34" charset="0"/>
                <a:ea typeface="Calibri" pitchFamily="34" charset="-122"/>
                <a:cs typeface="Calibri" pitchFamily="34" charset="-120"/>
              </a:rPr>
              <a:t>🎓  Institut de Formation MIOVA</a:t>
            </a:r>
            <a:endParaRPr lang="en-US" sz="1000" dirty="0"/>
          </a:p>
          <a:p>
            <a:pPr marL="0" indent="0" algn="ctr">
              <a:buNone/>
            </a:pPr>
            <a:r>
              <a:rPr lang="en-US" sz="1000" dirty="0">
                <a:solidFill>
                  <a:srgbClr val="FFFFFF"/>
                </a:solidFill>
                <a:latin typeface="Calibri" pitchFamily="34" charset="0"/>
                <a:ea typeface="Calibri" pitchFamily="34" charset="-122"/>
                <a:cs typeface="Calibri" pitchFamily="34" charset="-120"/>
              </a:rPr>
              <a:t>HTS 80 Ambohitrimanjaka  |  miova.mg</a:t>
            </a:r>
            <a:endParaRPr lang="en-US" sz="1000" dirty="0"/>
          </a:p>
        </p:txBody>
      </p:sp>
      <p:pic>
        <p:nvPicPr>
          <p:cNvPr id="13" name="Image 12" descr="N:\logoAF.jpg"/>
          <p:cNvPicPr/>
          <p:nvPr/>
        </p:nvPicPr>
        <p:blipFill>
          <a:blip r:embed="rId3">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a:stretch>
            <a:fillRect/>
          </a:stretch>
        </p:blipFill>
        <p:spPr bwMode="auto">
          <a:xfrm>
            <a:off x="5124455" y="158023"/>
            <a:ext cx="3869425" cy="116933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8">
    <p:bg>
      <p:bgPr>
        <a:solidFill>
          <a:srgbClr val="1B4F72"/>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F39C12"/>
          </a:solidFill>
          <a:ln w="12700">
            <a:solidFill>
              <a:srgbClr val="F39C12"/>
            </a:solidFill>
            <a:prstDash val="solid"/>
          </a:ln>
        </p:spPr>
      </p:sp>
      <p:sp>
        <p:nvSpPr>
          <p:cNvPr id="3" name="Shape 1"/>
          <p:cNvSpPr/>
          <p:nvPr/>
        </p:nvSpPr>
        <p:spPr>
          <a:xfrm>
            <a:off x="7498080" y="-1097280"/>
            <a:ext cx="3200400" cy="3200400"/>
          </a:xfrm>
          <a:prstGeom prst="ellipse">
            <a:avLst/>
          </a:prstGeom>
          <a:solidFill>
            <a:srgbClr val="2874A6">
              <a:alpha val="25000"/>
            </a:srgbClr>
          </a:solidFill>
          <a:ln w="12700">
            <a:solidFill>
              <a:srgbClr val="2874A6">
                <a:alpha val="25000"/>
              </a:srgbClr>
            </a:solidFill>
            <a:prstDash val="solid"/>
          </a:ln>
        </p:spPr>
      </p:sp>
      <p:sp>
        <p:nvSpPr>
          <p:cNvPr id="4" name="Shape 2"/>
          <p:cNvSpPr/>
          <p:nvPr/>
        </p:nvSpPr>
        <p:spPr>
          <a:xfrm>
            <a:off x="8046720" y="-457200"/>
            <a:ext cx="2011680" cy="2011680"/>
          </a:xfrm>
          <a:prstGeom prst="ellipse">
            <a:avLst/>
          </a:prstGeom>
          <a:solidFill>
            <a:srgbClr val="F39C12">
              <a:alpha val="20000"/>
            </a:srgbClr>
          </a:solidFill>
          <a:ln w="12700">
            <a:solidFill>
              <a:srgbClr val="F39C12">
                <a:alpha val="20000"/>
              </a:srgbClr>
            </a:solidFill>
            <a:prstDash val="solid"/>
          </a:ln>
        </p:spPr>
      </p:sp>
      <p:sp>
        <p:nvSpPr>
          <p:cNvPr id="5" name="Shape 3"/>
          <p:cNvSpPr/>
          <p:nvPr/>
        </p:nvSpPr>
        <p:spPr>
          <a:xfrm>
            <a:off x="548640" y="457200"/>
            <a:ext cx="2286000" cy="347472"/>
          </a:xfrm>
          <a:prstGeom prst="rect">
            <a:avLst/>
          </a:prstGeom>
          <a:solidFill>
            <a:srgbClr val="F39C12"/>
          </a:solidFill>
          <a:ln w="12700">
            <a:solidFill>
              <a:srgbClr val="F39C12"/>
            </a:solidFill>
            <a:prstDash val="solid"/>
          </a:ln>
          <a:effectLst>
            <a:outerShdw blurRad="101600" dist="38100" dir="8100000" algn="bl" rotWithShape="0">
              <a:srgbClr val="000000">
                <a:alpha val="12000"/>
              </a:srgbClr>
            </a:outerShdw>
          </a:effectLst>
        </p:spPr>
      </p:sp>
      <p:sp>
        <p:nvSpPr>
          <p:cNvPr id="6" name="Text 4"/>
          <p:cNvSpPr/>
          <p:nvPr/>
        </p:nvSpPr>
        <p:spPr>
          <a:xfrm>
            <a:off x="548640" y="457200"/>
            <a:ext cx="2286000" cy="347472"/>
          </a:xfrm>
          <a:prstGeom prst="rect">
            <a:avLst/>
          </a:prstGeom>
          <a:noFill/>
          <a:ln/>
        </p:spPr>
        <p:txBody>
          <a:bodyPr wrap="square" lIns="0" tIns="0" rIns="0" bIns="0" rtlCol="0" anchor="ctr"/>
          <a:lstStyle/>
          <a:p>
            <a:pPr marL="0" indent="0" algn="ctr">
              <a:buNone/>
            </a:pPr>
            <a:r>
              <a:rPr lang="en-US" sz="1100" b="1" dirty="0">
                <a:solidFill>
                  <a:srgbClr val="FFFFFF"/>
                </a:solidFill>
              </a:rPr>
              <a:t>MODULE 02  </a:t>
            </a:r>
            <a:endParaRPr lang="en-US" sz="1100" dirty="0"/>
          </a:p>
        </p:txBody>
      </p:sp>
      <p:sp>
        <p:nvSpPr>
          <p:cNvPr id="7" name="Text 5"/>
          <p:cNvSpPr/>
          <p:nvPr/>
        </p:nvSpPr>
        <p:spPr>
          <a:xfrm>
            <a:off x="548640" y="1188720"/>
            <a:ext cx="8046720" cy="2011680"/>
          </a:xfrm>
          <a:prstGeom prst="rect">
            <a:avLst/>
          </a:prstGeom>
          <a:noFill/>
          <a:ln/>
        </p:spPr>
        <p:txBody>
          <a:bodyPr wrap="square"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Module 2</a:t>
            </a:r>
            <a:endParaRPr lang="en-US" sz="3600" dirty="0"/>
          </a:p>
          <a:p>
            <a:pPr marL="0" indent="0">
              <a:buNone/>
            </a:pPr>
            <a:r>
              <a:rPr lang="en-US" sz="3600" b="1" dirty="0">
                <a:solidFill>
                  <a:srgbClr val="FFFFFF"/>
                </a:solidFill>
                <a:latin typeface="Georgia" pitchFamily="34" charset="0"/>
                <a:ea typeface="Georgia" pitchFamily="34" charset="-122"/>
                <a:cs typeface="Georgia" pitchFamily="34" charset="-120"/>
              </a:rPr>
              <a:t>Préparation &amp; Gestion de Classe</a:t>
            </a:r>
            <a:endParaRPr lang="en-US" sz="3600" dirty="0"/>
          </a:p>
        </p:txBody>
      </p:sp>
      <p:sp>
        <p:nvSpPr>
          <p:cNvPr id="8" name="Text 6"/>
          <p:cNvSpPr/>
          <p:nvPr/>
        </p:nvSpPr>
        <p:spPr>
          <a:xfrm>
            <a:off x="548640" y="3246120"/>
            <a:ext cx="8046720" cy="640080"/>
          </a:xfrm>
          <a:prstGeom prst="rect">
            <a:avLst/>
          </a:prstGeom>
          <a:noFill/>
          <a:ln/>
        </p:spPr>
        <p:txBody>
          <a:bodyPr wrap="square" rtlCol="0" anchor="ctr"/>
          <a:lstStyle/>
          <a:p>
            <a:pPr marL="0" indent="0">
              <a:buNone/>
            </a:pPr>
            <a:r>
              <a:rPr lang="en-US" sz="1600" dirty="0">
                <a:solidFill>
                  <a:srgbClr val="CADCFC"/>
                </a:solidFill>
                <a:latin typeface="Calibri" pitchFamily="34" charset="0"/>
                <a:ea typeface="Calibri" pitchFamily="34" charset="-122"/>
                <a:cs typeface="Calibri" pitchFamily="34" charset="-120"/>
              </a:rPr>
              <a:t>Organisation • Activités pédagogiques • Comportements difficiles</a:t>
            </a:r>
            <a:endParaRPr lang="en-US" sz="1600" dirty="0"/>
          </a:p>
        </p:txBody>
      </p:sp>
      <p:sp>
        <p:nvSpPr>
          <p:cNvPr id="9" name="Shape 7"/>
          <p:cNvSpPr/>
          <p:nvPr/>
        </p:nvSpPr>
        <p:spPr>
          <a:xfrm>
            <a:off x="0" y="4800600"/>
            <a:ext cx="9144000" cy="342900"/>
          </a:xfrm>
          <a:prstGeom prst="rect">
            <a:avLst/>
          </a:prstGeom>
          <a:solidFill>
            <a:srgbClr val="2874A6">
              <a:alpha val="60000"/>
            </a:srgbClr>
          </a:solidFill>
          <a:ln w="12700">
            <a:solidFill>
              <a:srgbClr val="2874A6"/>
            </a:solidFill>
            <a:prstDash val="solid"/>
          </a:ln>
        </p:spPr>
      </p:sp>
      <p:sp>
        <p:nvSpPr>
          <p:cNvPr id="10" name="Text 8"/>
          <p:cNvSpPr/>
          <p:nvPr/>
        </p:nvSpPr>
        <p:spPr>
          <a:xfrm>
            <a:off x="365760" y="4800600"/>
            <a:ext cx="8412480" cy="342900"/>
          </a:xfrm>
          <a:prstGeom prst="rect">
            <a:avLst/>
          </a:prstGeom>
          <a:noFill/>
          <a:ln/>
        </p:spPr>
        <p:txBody>
          <a:bodyPr wrap="square" rtlCol="0" anchor="ctr"/>
          <a:lstStyle/>
          <a:p>
            <a:pPr marL="0" indent="0" algn="ctr">
              <a:buNone/>
            </a:pPr>
            <a:r>
              <a:rPr lang="en-US" sz="900" dirty="0">
                <a:solidFill>
                  <a:srgbClr val="CADCFC"/>
                </a:solidFill>
              </a:rPr>
              <a:t>Alliance Française Antsirabe  |  Formation ATSEM  |  Avril 2026</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4F72"/>
          </a:solidFill>
          <a:ln w="12700">
            <a:solidFill>
              <a:srgbClr val="1B4F72"/>
            </a:solidFill>
            <a:prstDash val="solid"/>
          </a:ln>
        </p:spPr>
      </p:sp>
      <p:sp>
        <p:nvSpPr>
          <p:cNvPr id="3" name="Text 1"/>
          <p:cNvSpPr/>
          <p:nvPr/>
        </p:nvSpPr>
        <p:spPr>
          <a:xfrm>
            <a:off x="320040" y="0"/>
            <a:ext cx="777240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Préparer &amp; Organiser la Classe</a:t>
            </a:r>
            <a:endParaRPr lang="en-US" sz="2000" dirty="0"/>
          </a:p>
        </p:txBody>
      </p:sp>
      <p:sp>
        <p:nvSpPr>
          <p:cNvPr id="4" name="Shape 2"/>
          <p:cNvSpPr/>
          <p:nvPr/>
        </p:nvSpPr>
        <p:spPr>
          <a:xfrm>
            <a:off x="7772400" y="91440"/>
            <a:ext cx="1234440" cy="502920"/>
          </a:xfrm>
          <a:prstGeom prst="rect">
            <a:avLst/>
          </a:prstGeom>
          <a:solidFill>
            <a:srgbClr val="F39C12"/>
          </a:solidFill>
          <a:ln w="12700">
            <a:solidFill>
              <a:srgbClr val="F39C12"/>
            </a:solidFill>
            <a:prstDash val="solid"/>
          </a:ln>
        </p:spPr>
      </p:sp>
      <p:sp>
        <p:nvSpPr>
          <p:cNvPr id="5" name="Text 3"/>
          <p:cNvSpPr/>
          <p:nvPr/>
        </p:nvSpPr>
        <p:spPr>
          <a:xfrm>
            <a:off x="7772400" y="91440"/>
            <a:ext cx="1234440" cy="502920"/>
          </a:xfrm>
          <a:prstGeom prst="rect">
            <a:avLst/>
          </a:prstGeom>
          <a:noFill/>
          <a:ln/>
        </p:spPr>
        <p:txBody>
          <a:bodyPr wrap="square" lIns="0" tIns="0" rIns="0" bIns="0" rtlCol="0" anchor="ctr"/>
          <a:lstStyle/>
          <a:p>
            <a:pPr marL="0" indent="0" algn="ctr">
              <a:buNone/>
            </a:pPr>
            <a:r>
              <a:rPr lang="en-US" sz="1000" b="1" dirty="0">
                <a:solidFill>
                  <a:srgbClr val="FFFFFF"/>
                </a:solidFill>
              </a:rPr>
              <a:t>MODULE 2</a:t>
            </a:r>
            <a:endParaRPr lang="en-US" sz="1000" dirty="0"/>
          </a:p>
        </p:txBody>
      </p:sp>
      <p:sp>
        <p:nvSpPr>
          <p:cNvPr id="6" name="Shape 4"/>
          <p:cNvSpPr/>
          <p:nvPr/>
        </p:nvSpPr>
        <p:spPr>
          <a:xfrm>
            <a:off x="0" y="4892040"/>
            <a:ext cx="9144000" cy="251460"/>
          </a:xfrm>
          <a:prstGeom prst="rect">
            <a:avLst/>
          </a:prstGeom>
          <a:solidFill>
            <a:srgbClr val="EBF5FB"/>
          </a:solidFill>
          <a:ln w="12700">
            <a:solidFill>
              <a:srgbClr val="ECF0F1"/>
            </a:solidFill>
            <a:prstDash val="solid"/>
          </a:ln>
        </p:spPr>
      </p:sp>
      <p:sp>
        <p:nvSpPr>
          <p:cNvPr id="7" name="Text 5"/>
          <p:cNvSpPr/>
          <p:nvPr/>
        </p:nvSpPr>
        <p:spPr>
          <a:xfrm>
            <a:off x="274320" y="4892040"/>
            <a:ext cx="8595360" cy="251460"/>
          </a:xfrm>
          <a:prstGeom prst="rect">
            <a:avLst/>
          </a:prstGeom>
          <a:noFill/>
          <a:ln/>
        </p:spPr>
        <p:txBody>
          <a:bodyPr wrap="square" rtlCol="0" anchor="ctr"/>
          <a:lstStyle/>
          <a:p>
            <a:pPr marL="0" indent="0" algn="ctr">
              <a:buNone/>
            </a:pPr>
            <a:r>
              <a:rPr lang="en-US" sz="800" dirty="0">
                <a:solidFill>
                  <a:srgbClr val="7F8C8D"/>
                </a:solidFill>
              </a:rPr>
              <a:t>Formation ATSEM  •  Alliance Française Antsirabe  •  2026</a:t>
            </a:r>
            <a:endParaRPr lang="en-US" sz="800" dirty="0"/>
          </a:p>
        </p:txBody>
      </p:sp>
      <p:sp>
        <p:nvSpPr>
          <p:cNvPr id="8" name="Shape 6"/>
          <p:cNvSpPr/>
          <p:nvPr/>
        </p:nvSpPr>
        <p:spPr>
          <a:xfrm>
            <a:off x="274320" y="795528"/>
            <a:ext cx="4023360" cy="411480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9" name="Shape 7"/>
          <p:cNvSpPr/>
          <p:nvPr/>
        </p:nvSpPr>
        <p:spPr>
          <a:xfrm>
            <a:off x="274320" y="795528"/>
            <a:ext cx="4023360" cy="73152"/>
          </a:xfrm>
          <a:prstGeom prst="rect">
            <a:avLst/>
          </a:prstGeom>
          <a:solidFill>
            <a:srgbClr val="0E6655"/>
          </a:solidFill>
          <a:ln w="12700">
            <a:solidFill>
              <a:srgbClr val="0E6655"/>
            </a:solidFill>
            <a:prstDash val="solid"/>
          </a:ln>
        </p:spPr>
      </p:sp>
      <p:sp>
        <p:nvSpPr>
          <p:cNvPr id="10" name="Text 8"/>
          <p:cNvSpPr/>
          <p:nvPr/>
        </p:nvSpPr>
        <p:spPr>
          <a:xfrm>
            <a:off x="402336" y="841248"/>
            <a:ext cx="3749040" cy="365760"/>
          </a:xfrm>
          <a:prstGeom prst="rect">
            <a:avLst/>
          </a:prstGeom>
          <a:noFill/>
          <a:ln/>
        </p:spPr>
        <p:txBody>
          <a:bodyPr wrap="square" rtlCol="0" anchor="ctr"/>
          <a:lstStyle/>
          <a:p>
            <a:pPr marL="0" indent="0">
              <a:buNone/>
            </a:pPr>
            <a:r>
              <a:rPr lang="en-US" sz="1300" b="1" dirty="0">
                <a:solidFill>
                  <a:srgbClr val="0E6655"/>
                </a:solidFill>
                <a:latin typeface="Georgia" pitchFamily="34" charset="0"/>
                <a:ea typeface="Georgia" pitchFamily="34" charset="-122"/>
                <a:cs typeface="Georgia" pitchFamily="34" charset="-120"/>
              </a:rPr>
              <a:t>🏫  Rôle dans la préparation</a:t>
            </a:r>
            <a:endParaRPr lang="en-US" sz="1300" dirty="0"/>
          </a:p>
        </p:txBody>
      </p:sp>
      <p:sp>
        <p:nvSpPr>
          <p:cNvPr id="11" name="Text 9"/>
          <p:cNvSpPr/>
          <p:nvPr/>
        </p:nvSpPr>
        <p:spPr>
          <a:xfrm>
            <a:off x="402336" y="1261872"/>
            <a:ext cx="3749040" cy="3474720"/>
          </a:xfrm>
          <a:prstGeom prst="rect">
            <a:avLst/>
          </a:prstGeom>
          <a:noFill/>
          <a:ln/>
        </p:spPr>
        <p:txBody>
          <a:bodyPr wrap="square" rtlCol="0" anchor="t"/>
          <a:lstStyle/>
          <a:p>
            <a:pPr marL="0" indent="0">
              <a:spcAft>
                <a:spcPts val="600"/>
              </a:spcAft>
              <a:buNone/>
            </a:pP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Préparer le matériel selon les consignes de l'enseignant</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Aménager les coins jeux (accessibilité, sécurité)</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Gérer les transitions (récréation, repas, sieste)</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Accompagner les activités pédagogiques en binôme</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Observer et noter les comportements des enfants</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Anticiper les besoins matériels de la journée</a:t>
            </a:r>
            <a:endParaRPr lang="en-US" sz="1300" dirty="0"/>
          </a:p>
        </p:txBody>
      </p:sp>
      <p:sp>
        <p:nvSpPr>
          <p:cNvPr id="12" name="Shape 10"/>
          <p:cNvSpPr/>
          <p:nvPr/>
        </p:nvSpPr>
        <p:spPr>
          <a:xfrm>
            <a:off x="4617720" y="795528"/>
            <a:ext cx="4206240" cy="411480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13" name="Shape 11"/>
          <p:cNvSpPr/>
          <p:nvPr/>
        </p:nvSpPr>
        <p:spPr>
          <a:xfrm>
            <a:off x="4617720" y="795528"/>
            <a:ext cx="4206240" cy="73152"/>
          </a:xfrm>
          <a:prstGeom prst="rect">
            <a:avLst/>
          </a:prstGeom>
          <a:solidFill>
            <a:srgbClr val="D35400"/>
          </a:solidFill>
          <a:ln w="12700">
            <a:solidFill>
              <a:srgbClr val="D35400"/>
            </a:solidFill>
            <a:prstDash val="solid"/>
          </a:ln>
        </p:spPr>
      </p:sp>
      <p:sp>
        <p:nvSpPr>
          <p:cNvPr id="14" name="Text 12"/>
          <p:cNvSpPr/>
          <p:nvPr/>
        </p:nvSpPr>
        <p:spPr>
          <a:xfrm>
            <a:off x="4754880" y="841248"/>
            <a:ext cx="3931920" cy="365760"/>
          </a:xfrm>
          <a:prstGeom prst="rect">
            <a:avLst/>
          </a:prstGeom>
          <a:noFill/>
          <a:ln/>
        </p:spPr>
        <p:txBody>
          <a:bodyPr wrap="square" rtlCol="0" anchor="ctr"/>
          <a:lstStyle/>
          <a:p>
            <a:pPr marL="0" indent="0">
              <a:buNone/>
            </a:pPr>
            <a:r>
              <a:rPr lang="en-US" sz="1300" b="1" dirty="0">
                <a:solidFill>
                  <a:srgbClr val="D35400"/>
                </a:solidFill>
                <a:latin typeface="Georgia" pitchFamily="34" charset="0"/>
                <a:ea typeface="Georgia" pitchFamily="34" charset="-122"/>
                <a:cs typeface="Georgia" pitchFamily="34" charset="-120"/>
              </a:rPr>
              <a:t>🎭  Gérer les comportements difficiles</a:t>
            </a:r>
            <a:endParaRPr lang="en-US" sz="1300" dirty="0"/>
          </a:p>
        </p:txBody>
      </p:sp>
      <p:sp>
        <p:nvSpPr>
          <p:cNvPr id="15" name="Shape 13"/>
          <p:cNvSpPr/>
          <p:nvPr/>
        </p:nvSpPr>
        <p:spPr>
          <a:xfrm>
            <a:off x="4736592" y="1298448"/>
            <a:ext cx="1097280" cy="384048"/>
          </a:xfrm>
          <a:prstGeom prst="rect">
            <a:avLst/>
          </a:prstGeom>
          <a:solidFill>
            <a:srgbClr val="D35400"/>
          </a:solidFill>
          <a:ln w="12700">
            <a:solidFill>
              <a:srgbClr val="D35400"/>
            </a:solidFill>
            <a:prstDash val="solid"/>
          </a:ln>
        </p:spPr>
      </p:sp>
      <p:sp>
        <p:nvSpPr>
          <p:cNvPr id="16" name="Text 14"/>
          <p:cNvSpPr/>
          <p:nvPr/>
        </p:nvSpPr>
        <p:spPr>
          <a:xfrm>
            <a:off x="4736592" y="1298448"/>
            <a:ext cx="1097280" cy="384048"/>
          </a:xfrm>
          <a:prstGeom prst="rect">
            <a:avLst/>
          </a:prstGeom>
          <a:noFill/>
          <a:ln/>
        </p:spPr>
        <p:txBody>
          <a:bodyPr wrap="square" lIns="0" tIns="0" rIns="0" bIns="0" rtlCol="0" anchor="ctr"/>
          <a:lstStyle/>
          <a:p>
            <a:pPr marL="0" indent="0" algn="ctr">
              <a:buNone/>
            </a:pPr>
            <a:r>
              <a:rPr lang="en-US" sz="900" b="1" dirty="0">
                <a:solidFill>
                  <a:srgbClr val="FFFFFF"/>
                </a:solidFill>
              </a:rPr>
              <a:t>Prévention</a:t>
            </a:r>
            <a:endParaRPr lang="en-US" sz="900" dirty="0"/>
          </a:p>
        </p:txBody>
      </p:sp>
      <p:sp>
        <p:nvSpPr>
          <p:cNvPr id="17" name="Text 15"/>
          <p:cNvSpPr/>
          <p:nvPr/>
        </p:nvSpPr>
        <p:spPr>
          <a:xfrm>
            <a:off x="5897880" y="1298448"/>
            <a:ext cx="2788920" cy="384048"/>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Anticiper, cadre clair, routines stables</a:t>
            </a:r>
            <a:endParaRPr lang="en-US" sz="1000" dirty="0"/>
          </a:p>
        </p:txBody>
      </p:sp>
      <p:sp>
        <p:nvSpPr>
          <p:cNvPr id="18" name="Shape 16"/>
          <p:cNvSpPr/>
          <p:nvPr/>
        </p:nvSpPr>
        <p:spPr>
          <a:xfrm>
            <a:off x="4736592" y="1956816"/>
            <a:ext cx="1097280" cy="384048"/>
          </a:xfrm>
          <a:prstGeom prst="rect">
            <a:avLst/>
          </a:prstGeom>
          <a:solidFill>
            <a:srgbClr val="D35400"/>
          </a:solidFill>
          <a:ln w="12700">
            <a:solidFill>
              <a:srgbClr val="D35400"/>
            </a:solidFill>
            <a:prstDash val="solid"/>
          </a:ln>
        </p:spPr>
      </p:sp>
      <p:sp>
        <p:nvSpPr>
          <p:cNvPr id="19" name="Text 17"/>
          <p:cNvSpPr/>
          <p:nvPr/>
        </p:nvSpPr>
        <p:spPr>
          <a:xfrm>
            <a:off x="4736592" y="1956816"/>
            <a:ext cx="1097280" cy="384048"/>
          </a:xfrm>
          <a:prstGeom prst="rect">
            <a:avLst/>
          </a:prstGeom>
          <a:noFill/>
          <a:ln/>
        </p:spPr>
        <p:txBody>
          <a:bodyPr wrap="square" lIns="0" tIns="0" rIns="0" bIns="0" rtlCol="0" anchor="ctr"/>
          <a:lstStyle/>
          <a:p>
            <a:pPr marL="0" indent="0" algn="ctr">
              <a:buNone/>
            </a:pPr>
            <a:r>
              <a:rPr lang="en-US" sz="900" b="1" dirty="0">
                <a:solidFill>
                  <a:srgbClr val="FFFFFF"/>
                </a:solidFill>
              </a:rPr>
              <a:t>Redirection</a:t>
            </a:r>
            <a:endParaRPr lang="en-US" sz="900" dirty="0"/>
          </a:p>
        </p:txBody>
      </p:sp>
      <p:sp>
        <p:nvSpPr>
          <p:cNvPr id="20" name="Text 18"/>
          <p:cNvSpPr/>
          <p:nvPr/>
        </p:nvSpPr>
        <p:spPr>
          <a:xfrm>
            <a:off x="5897880" y="1956816"/>
            <a:ext cx="2788920" cy="384048"/>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Proposer une alternative positive</a:t>
            </a:r>
            <a:endParaRPr lang="en-US" sz="1000" dirty="0"/>
          </a:p>
        </p:txBody>
      </p:sp>
      <p:sp>
        <p:nvSpPr>
          <p:cNvPr id="21" name="Shape 19"/>
          <p:cNvSpPr/>
          <p:nvPr/>
        </p:nvSpPr>
        <p:spPr>
          <a:xfrm>
            <a:off x="4736592" y="2615184"/>
            <a:ext cx="1097280" cy="384048"/>
          </a:xfrm>
          <a:prstGeom prst="rect">
            <a:avLst/>
          </a:prstGeom>
          <a:solidFill>
            <a:srgbClr val="D35400"/>
          </a:solidFill>
          <a:ln w="12700">
            <a:solidFill>
              <a:srgbClr val="D35400"/>
            </a:solidFill>
            <a:prstDash val="solid"/>
          </a:ln>
        </p:spPr>
      </p:sp>
      <p:sp>
        <p:nvSpPr>
          <p:cNvPr id="22" name="Text 20"/>
          <p:cNvSpPr/>
          <p:nvPr/>
        </p:nvSpPr>
        <p:spPr>
          <a:xfrm>
            <a:off x="4736592" y="2615184"/>
            <a:ext cx="1097280" cy="384048"/>
          </a:xfrm>
          <a:prstGeom prst="rect">
            <a:avLst/>
          </a:prstGeom>
          <a:noFill/>
          <a:ln/>
        </p:spPr>
        <p:txBody>
          <a:bodyPr wrap="square" lIns="0" tIns="0" rIns="0" bIns="0" rtlCol="0" anchor="ctr"/>
          <a:lstStyle/>
          <a:p>
            <a:pPr marL="0" indent="0" algn="ctr">
              <a:buNone/>
            </a:pPr>
            <a:r>
              <a:rPr lang="en-US" sz="900" b="1" dirty="0">
                <a:solidFill>
                  <a:srgbClr val="FFFFFF"/>
                </a:solidFill>
              </a:rPr>
              <a:t>Isolement court</a:t>
            </a:r>
            <a:endParaRPr lang="en-US" sz="900" dirty="0"/>
          </a:p>
        </p:txBody>
      </p:sp>
      <p:sp>
        <p:nvSpPr>
          <p:cNvPr id="23" name="Text 21"/>
          <p:cNvSpPr/>
          <p:nvPr/>
        </p:nvSpPr>
        <p:spPr>
          <a:xfrm>
            <a:off x="5897880" y="2615184"/>
            <a:ext cx="2788920" cy="384048"/>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Coin calme, jamais punitif</a:t>
            </a:r>
            <a:endParaRPr lang="en-US" sz="1000" dirty="0"/>
          </a:p>
        </p:txBody>
      </p:sp>
      <p:sp>
        <p:nvSpPr>
          <p:cNvPr id="24" name="Shape 22"/>
          <p:cNvSpPr/>
          <p:nvPr/>
        </p:nvSpPr>
        <p:spPr>
          <a:xfrm>
            <a:off x="4736592" y="3273552"/>
            <a:ext cx="1097280" cy="384048"/>
          </a:xfrm>
          <a:prstGeom prst="rect">
            <a:avLst/>
          </a:prstGeom>
          <a:solidFill>
            <a:srgbClr val="D35400"/>
          </a:solidFill>
          <a:ln w="12700">
            <a:solidFill>
              <a:srgbClr val="D35400"/>
            </a:solidFill>
            <a:prstDash val="solid"/>
          </a:ln>
        </p:spPr>
      </p:sp>
      <p:sp>
        <p:nvSpPr>
          <p:cNvPr id="25" name="Text 23"/>
          <p:cNvSpPr/>
          <p:nvPr/>
        </p:nvSpPr>
        <p:spPr>
          <a:xfrm>
            <a:off x="4736592" y="3273552"/>
            <a:ext cx="1097280" cy="384048"/>
          </a:xfrm>
          <a:prstGeom prst="rect">
            <a:avLst/>
          </a:prstGeom>
          <a:noFill/>
          <a:ln/>
        </p:spPr>
        <p:txBody>
          <a:bodyPr wrap="square" lIns="0" tIns="0" rIns="0" bIns="0" rtlCol="0" anchor="ctr"/>
          <a:lstStyle/>
          <a:p>
            <a:pPr marL="0" indent="0" algn="ctr">
              <a:buNone/>
            </a:pPr>
            <a:r>
              <a:rPr lang="en-US" sz="900" b="1" dirty="0">
                <a:solidFill>
                  <a:srgbClr val="FFFFFF"/>
                </a:solidFill>
              </a:rPr>
              <a:t>Validation émotionnelle</a:t>
            </a:r>
            <a:endParaRPr lang="en-US" sz="900" dirty="0"/>
          </a:p>
        </p:txBody>
      </p:sp>
      <p:sp>
        <p:nvSpPr>
          <p:cNvPr id="26" name="Text 24"/>
          <p:cNvSpPr/>
          <p:nvPr/>
        </p:nvSpPr>
        <p:spPr>
          <a:xfrm>
            <a:off x="5897880" y="3273552"/>
            <a:ext cx="2788920" cy="384048"/>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'Je vois que tu es en colère...'</a:t>
            </a:r>
            <a:endParaRPr lang="en-US" sz="1000" dirty="0"/>
          </a:p>
        </p:txBody>
      </p:sp>
      <p:sp>
        <p:nvSpPr>
          <p:cNvPr id="27" name="Shape 25"/>
          <p:cNvSpPr/>
          <p:nvPr/>
        </p:nvSpPr>
        <p:spPr>
          <a:xfrm>
            <a:off x="4736592" y="3931920"/>
            <a:ext cx="1097280" cy="384048"/>
          </a:xfrm>
          <a:prstGeom prst="rect">
            <a:avLst/>
          </a:prstGeom>
          <a:solidFill>
            <a:srgbClr val="D35400"/>
          </a:solidFill>
          <a:ln w="12700">
            <a:solidFill>
              <a:srgbClr val="D35400"/>
            </a:solidFill>
            <a:prstDash val="solid"/>
          </a:ln>
        </p:spPr>
      </p:sp>
      <p:sp>
        <p:nvSpPr>
          <p:cNvPr id="28" name="Text 26"/>
          <p:cNvSpPr/>
          <p:nvPr/>
        </p:nvSpPr>
        <p:spPr>
          <a:xfrm>
            <a:off x="4736592" y="3931920"/>
            <a:ext cx="1097280" cy="384048"/>
          </a:xfrm>
          <a:prstGeom prst="rect">
            <a:avLst/>
          </a:prstGeom>
          <a:noFill/>
          <a:ln/>
        </p:spPr>
        <p:txBody>
          <a:bodyPr wrap="square" lIns="0" tIns="0" rIns="0" bIns="0" rtlCol="0" anchor="ctr"/>
          <a:lstStyle/>
          <a:p>
            <a:pPr marL="0" indent="0" algn="ctr">
              <a:buNone/>
            </a:pPr>
            <a:r>
              <a:rPr lang="en-US" sz="900" b="1" dirty="0">
                <a:solidFill>
                  <a:srgbClr val="FFFFFF"/>
                </a:solidFill>
              </a:rPr>
              <a:t>Communication avec l'enseignant</a:t>
            </a:r>
            <a:endParaRPr lang="en-US" sz="900" dirty="0"/>
          </a:p>
        </p:txBody>
      </p:sp>
      <p:sp>
        <p:nvSpPr>
          <p:cNvPr id="29" name="Text 27"/>
          <p:cNvSpPr/>
          <p:nvPr/>
        </p:nvSpPr>
        <p:spPr>
          <a:xfrm>
            <a:off x="5897880" y="3931920"/>
            <a:ext cx="2788920" cy="384048"/>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Rapporter, ne pas décider seul</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45A32"/>
          </a:solidFill>
          <a:ln w="12700">
            <a:solidFill>
              <a:srgbClr val="145A32"/>
            </a:solidFill>
            <a:prstDash val="solid"/>
          </a:ln>
        </p:spPr>
      </p:sp>
      <p:sp>
        <p:nvSpPr>
          <p:cNvPr id="3" name="Text 1"/>
          <p:cNvSpPr/>
          <p:nvPr/>
        </p:nvSpPr>
        <p:spPr>
          <a:xfrm>
            <a:off x="274320" y="0"/>
            <a:ext cx="7132320" cy="658368"/>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Module 2 — Gestion de classe : protocoles &amp; techniques</a:t>
            </a:r>
            <a:endParaRPr lang="en-US" sz="2000" dirty="0"/>
          </a:p>
        </p:txBody>
      </p:sp>
      <p:sp>
        <p:nvSpPr>
          <p:cNvPr id="4" name="Shape 2"/>
          <p:cNvSpPr/>
          <p:nvPr/>
        </p:nvSpPr>
        <p:spPr>
          <a:xfrm>
            <a:off x="7955280" y="54864"/>
            <a:ext cx="1097280" cy="512064"/>
          </a:xfrm>
          <a:prstGeom prst="rect">
            <a:avLst/>
          </a:prstGeom>
          <a:solidFill>
            <a:srgbClr val="F39C12"/>
          </a:solidFill>
          <a:ln w="12700">
            <a:solidFill>
              <a:srgbClr val="F39C12"/>
            </a:solidFill>
            <a:prstDash val="solid"/>
          </a:ln>
        </p:spPr>
      </p:sp>
      <p:sp>
        <p:nvSpPr>
          <p:cNvPr id="5" name="Text 3"/>
          <p:cNvSpPr/>
          <p:nvPr/>
        </p:nvSpPr>
        <p:spPr>
          <a:xfrm>
            <a:off x="7955280" y="54864"/>
            <a:ext cx="1097280" cy="512064"/>
          </a:xfrm>
          <a:prstGeom prst="rect">
            <a:avLst/>
          </a:prstGeom>
          <a:noFill/>
          <a:ln/>
        </p:spPr>
        <p:txBody>
          <a:bodyPr wrap="square" lIns="0" tIns="0" rIns="0" bIns="0" rtlCol="0" anchor="ctr"/>
          <a:lstStyle/>
          <a:p>
            <a:pPr marL="0" indent="0" algn="ctr">
              <a:buNone/>
            </a:pPr>
            <a:r>
              <a:rPr lang="en-US" sz="1000" b="1" dirty="0">
                <a:solidFill>
                  <a:srgbClr val="FFFFFF"/>
                </a:solidFill>
              </a:rPr>
              <a:t>MODULE 2</a:t>
            </a:r>
            <a:endParaRPr lang="en-US" sz="1000" dirty="0"/>
          </a:p>
        </p:txBody>
      </p:sp>
      <p:sp>
        <p:nvSpPr>
          <p:cNvPr id="6" name="Text 4"/>
          <p:cNvSpPr/>
          <p:nvPr/>
        </p:nvSpPr>
        <p:spPr>
          <a:xfrm>
            <a:off x="274320" y="713232"/>
            <a:ext cx="8595360" cy="347472"/>
          </a:xfrm>
          <a:prstGeom prst="rect">
            <a:avLst/>
          </a:prstGeom>
          <a:noFill/>
          <a:ln/>
        </p:spPr>
        <p:txBody>
          <a:bodyPr wrap="square" rtlCol="0" anchor="ctr"/>
          <a:lstStyle/>
          <a:p>
            <a:pPr marL="0" indent="0">
              <a:buNone/>
            </a:pPr>
            <a:r>
              <a:rPr lang="en-US" sz="1300" b="1" dirty="0">
                <a:solidFill>
                  <a:srgbClr val="145A32"/>
                </a:solidFill>
                <a:latin typeface="Georgia" pitchFamily="34" charset="0"/>
                <a:ea typeface="Georgia" pitchFamily="34" charset="-122"/>
                <a:cs typeface="Georgia" pitchFamily="34" charset="-120"/>
              </a:rPr>
              <a:t>🏫  Organisation, aménagement sécurisé &amp; gestion comportementale</a:t>
            </a:r>
            <a:endParaRPr lang="en-US" sz="1300" dirty="0"/>
          </a:p>
        </p:txBody>
      </p:sp>
      <p:sp>
        <p:nvSpPr>
          <p:cNvPr id="7" name="Shape 5"/>
          <p:cNvSpPr/>
          <p:nvPr/>
        </p:nvSpPr>
        <p:spPr>
          <a:xfrm>
            <a:off x="164592" y="1143000"/>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8" name="Shape 6"/>
          <p:cNvSpPr/>
          <p:nvPr/>
        </p:nvSpPr>
        <p:spPr>
          <a:xfrm>
            <a:off x="164592" y="1143000"/>
            <a:ext cx="2834640" cy="54864"/>
          </a:xfrm>
          <a:prstGeom prst="rect">
            <a:avLst/>
          </a:prstGeom>
          <a:solidFill>
            <a:srgbClr val="145A32"/>
          </a:solidFill>
          <a:ln w="12700">
            <a:solidFill>
              <a:srgbClr val="145A32"/>
            </a:solidFill>
            <a:prstDash val="solid"/>
          </a:ln>
        </p:spPr>
      </p:sp>
      <p:sp>
        <p:nvSpPr>
          <p:cNvPr id="9" name="Text 7"/>
          <p:cNvSpPr/>
          <p:nvPr/>
        </p:nvSpPr>
        <p:spPr>
          <a:xfrm>
            <a:off x="210312" y="123444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10" name="Text 8"/>
          <p:cNvSpPr/>
          <p:nvPr/>
        </p:nvSpPr>
        <p:spPr>
          <a:xfrm>
            <a:off x="731520" y="1234440"/>
            <a:ext cx="2176272" cy="411480"/>
          </a:xfrm>
          <a:prstGeom prst="rect">
            <a:avLst/>
          </a:prstGeom>
          <a:noFill/>
          <a:ln/>
        </p:spPr>
        <p:txBody>
          <a:bodyPr wrap="square" lIns="0" tIns="0" rIns="0" bIns="0" rtlCol="0" anchor="ctr"/>
          <a:lstStyle/>
          <a:p>
            <a:pPr marL="0" indent="0">
              <a:buNone/>
            </a:pPr>
            <a:r>
              <a:rPr lang="en-US" sz="1100" b="1" dirty="0">
                <a:solidFill>
                  <a:srgbClr val="145A32"/>
                </a:solidFill>
                <a:latin typeface="Calibri" pitchFamily="34" charset="0"/>
                <a:ea typeface="Calibri" pitchFamily="34" charset="-122"/>
                <a:cs typeface="Calibri" pitchFamily="34" charset="-120"/>
              </a:rPr>
              <a:t>Préparer la classe : protocole</a:t>
            </a:r>
            <a:endParaRPr lang="en-US" sz="1100" dirty="0"/>
          </a:p>
        </p:txBody>
      </p:sp>
      <p:sp>
        <p:nvSpPr>
          <p:cNvPr id="11" name="Text 9"/>
          <p:cNvSpPr/>
          <p:nvPr/>
        </p:nvSpPr>
        <p:spPr>
          <a:xfrm>
            <a:off x="256032" y="1709928"/>
            <a:ext cx="2651760" cy="2587752"/>
          </a:xfrm>
          <a:prstGeom prst="rect">
            <a:avLst/>
          </a:prstGeom>
          <a:noFill/>
          <a:ln/>
        </p:spPr>
        <p:txBody>
          <a:bodyPr wrap="square" rtlCol="0" anchor="t"/>
          <a:lstStyle/>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La veille : confirmer avec l'enseignant</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Le matin (avant arrivée des enfants) :</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  → Aérer 10 min, température 19-21°C</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  → Vérifier propreté des surfaces</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     (protocole HACCP si goûter/repas)</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  → Préparer le matériel pédagogique J+1</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  → Afficher le programme du jour visible</a:t>
            </a:r>
            <a:endParaRPr lang="en-US" sz="1100" dirty="0"/>
          </a:p>
        </p:txBody>
      </p:sp>
      <p:sp>
        <p:nvSpPr>
          <p:cNvPr id="12" name="Shape 10"/>
          <p:cNvSpPr/>
          <p:nvPr/>
        </p:nvSpPr>
        <p:spPr>
          <a:xfrm>
            <a:off x="3127248" y="1143000"/>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3" name="Shape 11"/>
          <p:cNvSpPr/>
          <p:nvPr/>
        </p:nvSpPr>
        <p:spPr>
          <a:xfrm>
            <a:off x="3127248" y="1143000"/>
            <a:ext cx="2834640" cy="54864"/>
          </a:xfrm>
          <a:prstGeom prst="rect">
            <a:avLst/>
          </a:prstGeom>
          <a:solidFill>
            <a:srgbClr val="145A32"/>
          </a:solidFill>
          <a:ln w="12700">
            <a:solidFill>
              <a:srgbClr val="145A32"/>
            </a:solidFill>
            <a:prstDash val="solid"/>
          </a:ln>
        </p:spPr>
      </p:sp>
      <p:sp>
        <p:nvSpPr>
          <p:cNvPr id="14" name="Text 12"/>
          <p:cNvSpPr/>
          <p:nvPr/>
        </p:nvSpPr>
        <p:spPr>
          <a:xfrm>
            <a:off x="3172968" y="123444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15" name="Text 13"/>
          <p:cNvSpPr/>
          <p:nvPr/>
        </p:nvSpPr>
        <p:spPr>
          <a:xfrm>
            <a:off x="3694176" y="1234440"/>
            <a:ext cx="2176272" cy="411480"/>
          </a:xfrm>
          <a:prstGeom prst="rect">
            <a:avLst/>
          </a:prstGeom>
          <a:noFill/>
          <a:ln/>
        </p:spPr>
        <p:txBody>
          <a:bodyPr wrap="square" lIns="0" tIns="0" rIns="0" bIns="0" rtlCol="0" anchor="ctr"/>
          <a:lstStyle/>
          <a:p>
            <a:pPr marL="0" indent="0">
              <a:buNone/>
            </a:pPr>
            <a:r>
              <a:rPr lang="en-US" sz="1100" b="1" dirty="0">
                <a:solidFill>
                  <a:srgbClr val="145A32"/>
                </a:solidFill>
                <a:latin typeface="Calibri" pitchFamily="34" charset="0"/>
                <a:ea typeface="Calibri" pitchFamily="34" charset="-122"/>
                <a:cs typeface="Calibri" pitchFamily="34" charset="-120"/>
              </a:rPr>
              <a:t>Aménagement sécurisé des espaces</a:t>
            </a:r>
            <a:endParaRPr lang="en-US" sz="1100" dirty="0"/>
          </a:p>
        </p:txBody>
      </p:sp>
      <p:sp>
        <p:nvSpPr>
          <p:cNvPr id="16" name="Text 14"/>
          <p:cNvSpPr/>
          <p:nvPr/>
        </p:nvSpPr>
        <p:spPr>
          <a:xfrm>
            <a:off x="3218688" y="1709928"/>
            <a:ext cx="2651760" cy="2587752"/>
          </a:xfrm>
          <a:prstGeom prst="rect">
            <a:avLst/>
          </a:prstGeom>
          <a:noFill/>
          <a:ln/>
        </p:spPr>
        <p:txBody>
          <a:bodyPr wrap="square" rtlCol="0" anchor="t"/>
          <a:lstStyle/>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Grille d'audit : 5 zones à vérifier chaque jour</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  → Coin regroupement : espace suffisant</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  → Coins jeux : accès autonome 3-6 ans</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  → Salle motricité : aucun obstacle au sol</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  → Sanitaires : savon, essuie-mains, papier</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  → Couloir : voie d'évacuation dégagée</a:t>
            </a:r>
            <a:endParaRPr lang="en-US" sz="1100" dirty="0"/>
          </a:p>
          <a:p>
            <a:pPr marL="0" indent="0">
              <a:lnSpc>
                <a:spcPct val="150000"/>
              </a:lnSpc>
              <a:buNone/>
            </a:pPr>
            <a:r>
              <a:rPr lang="en-US" sz="1100" dirty="0">
                <a:solidFill>
                  <a:srgbClr val="2C3E50"/>
                </a:solidFill>
                <a:latin typeface="Calibri" pitchFamily="34" charset="0"/>
                <a:ea typeface="Calibri" pitchFamily="34" charset="-122"/>
                <a:cs typeface="Calibri" pitchFamily="34" charset="-120"/>
              </a:rPr>
              <a:t>Signaler par écrit tout danger persistant</a:t>
            </a:r>
            <a:endParaRPr lang="en-US" sz="1100" dirty="0"/>
          </a:p>
        </p:txBody>
      </p:sp>
      <p:sp>
        <p:nvSpPr>
          <p:cNvPr id="17" name="Shape 15"/>
          <p:cNvSpPr/>
          <p:nvPr/>
        </p:nvSpPr>
        <p:spPr>
          <a:xfrm>
            <a:off x="6089904" y="1143000"/>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8" name="Shape 16"/>
          <p:cNvSpPr/>
          <p:nvPr/>
        </p:nvSpPr>
        <p:spPr>
          <a:xfrm>
            <a:off x="6089904" y="1143000"/>
            <a:ext cx="2834640" cy="54864"/>
          </a:xfrm>
          <a:prstGeom prst="rect">
            <a:avLst/>
          </a:prstGeom>
          <a:solidFill>
            <a:srgbClr val="145A32"/>
          </a:solidFill>
          <a:ln w="12700">
            <a:solidFill>
              <a:srgbClr val="145A32"/>
            </a:solidFill>
            <a:prstDash val="solid"/>
          </a:ln>
        </p:spPr>
      </p:sp>
      <p:sp>
        <p:nvSpPr>
          <p:cNvPr id="19" name="Text 17"/>
          <p:cNvSpPr/>
          <p:nvPr/>
        </p:nvSpPr>
        <p:spPr>
          <a:xfrm>
            <a:off x="6135624" y="123444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20" name="Text 18"/>
          <p:cNvSpPr/>
          <p:nvPr/>
        </p:nvSpPr>
        <p:spPr>
          <a:xfrm>
            <a:off x="6656832" y="1234440"/>
            <a:ext cx="2176272" cy="411480"/>
          </a:xfrm>
          <a:prstGeom prst="rect">
            <a:avLst/>
          </a:prstGeom>
          <a:noFill/>
          <a:ln/>
        </p:spPr>
        <p:txBody>
          <a:bodyPr wrap="square" lIns="0" tIns="0" rIns="0" bIns="0" rtlCol="0" anchor="ctr"/>
          <a:lstStyle/>
          <a:p>
            <a:pPr marL="0" indent="0">
              <a:buNone/>
            </a:pPr>
            <a:r>
              <a:rPr lang="en-US" sz="1100" b="1" dirty="0">
                <a:solidFill>
                  <a:srgbClr val="145A32"/>
                </a:solidFill>
                <a:latin typeface="Calibri" pitchFamily="34" charset="0"/>
                <a:ea typeface="Calibri" pitchFamily="34" charset="-122"/>
                <a:cs typeface="Calibri" pitchFamily="34" charset="-120"/>
              </a:rPr>
              <a:t>Gestion comportementale : pyramide</a:t>
            </a:r>
            <a:endParaRPr lang="en-US" sz="1100" dirty="0"/>
          </a:p>
        </p:txBody>
      </p:sp>
      <p:sp>
        <p:nvSpPr>
          <p:cNvPr id="21" name="Text 19"/>
          <p:cNvSpPr/>
          <p:nvPr/>
        </p:nvSpPr>
        <p:spPr>
          <a:xfrm>
            <a:off x="6181344" y="1709928"/>
            <a:ext cx="2651760" cy="2587752"/>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Pyramide d'intervention (par ordre)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1. Prévention : routines claires, cadre visuel</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2. Redirection douce : alternative positive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3. Médiation : nommer l'émotion de l'enfant</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4. Coin calme : jamais punitif (2-3 min max)</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5. Transmission enseignant : toujours noter</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JAMAIS : crier, isoler couloir, honte publique</a:t>
            </a:r>
            <a:endParaRPr lang="en-US" sz="1100" dirty="0"/>
          </a:p>
        </p:txBody>
      </p:sp>
      <p:sp>
        <p:nvSpPr>
          <p:cNvPr id="22" name="Shape 20"/>
          <p:cNvSpPr/>
          <p:nvPr/>
        </p:nvSpPr>
        <p:spPr>
          <a:xfrm>
            <a:off x="164592" y="4453128"/>
            <a:ext cx="8814816" cy="384048"/>
          </a:xfrm>
          <a:prstGeom prst="rect">
            <a:avLst/>
          </a:prstGeom>
          <a:solidFill>
            <a:srgbClr val="FEF3CD"/>
          </a:solidFill>
          <a:ln w="19050">
            <a:solidFill>
              <a:srgbClr val="F0C040"/>
            </a:solidFill>
            <a:prstDash val="solid"/>
          </a:ln>
          <a:effectLst>
            <a:outerShdw blurRad="76200" dist="25400" dir="8100000" algn="bl" rotWithShape="0">
              <a:srgbClr val="000000">
                <a:alpha val="10000"/>
              </a:srgbClr>
            </a:outerShdw>
          </a:effectLst>
        </p:spPr>
      </p:sp>
      <p:sp>
        <p:nvSpPr>
          <p:cNvPr id="23" name="Text 21"/>
          <p:cNvSpPr/>
          <p:nvPr/>
        </p:nvSpPr>
        <p:spPr>
          <a:xfrm>
            <a:off x="292608" y="4453128"/>
            <a:ext cx="8558784" cy="384048"/>
          </a:xfrm>
          <a:prstGeom prst="rect">
            <a:avLst/>
          </a:prstGeom>
          <a:noFill/>
          <a:ln/>
        </p:spPr>
        <p:txBody>
          <a:bodyPr wrap="square" rtlCol="0" anchor="ctr"/>
          <a:lstStyle/>
          <a:p>
            <a:pPr marL="0" indent="0">
              <a:buNone/>
            </a:pPr>
            <a:r>
              <a:rPr lang="en-US" sz="950" dirty="0">
                <a:solidFill>
                  <a:srgbClr val="7D5A00"/>
                </a:solidFill>
                <a:latin typeface="Calibri" pitchFamily="34" charset="0"/>
                <a:ea typeface="Calibri" pitchFamily="34" charset="-122"/>
                <a:cs typeface="Calibri" pitchFamily="34" charset="-120"/>
              </a:rPr>
              <a:t>💡  Technique CNV appliquée : "Je vois que tu es en colère parce que tu ne veux pas ranger. C'est normal de ressentir ça. Mais la règle, c'est..." — Nommer l'émotion AVANT de rappeler la règle : l'enfant coopère mieux.</a:t>
            </a:r>
            <a:endParaRPr lang="en-US" sz="950" dirty="0"/>
          </a:p>
        </p:txBody>
      </p:sp>
      <p:sp>
        <p:nvSpPr>
          <p:cNvPr id="24" name="Shape 22"/>
          <p:cNvSpPr/>
          <p:nvPr/>
        </p:nvSpPr>
        <p:spPr>
          <a:xfrm>
            <a:off x="0" y="4873752"/>
            <a:ext cx="9144000" cy="274320"/>
          </a:xfrm>
          <a:prstGeom prst="rect">
            <a:avLst/>
          </a:prstGeom>
          <a:solidFill>
            <a:srgbClr val="EBF5FB"/>
          </a:solidFill>
          <a:ln w="12700">
            <a:solidFill>
              <a:srgbClr val="ECF0F1"/>
            </a:solidFill>
            <a:prstDash val="solid"/>
          </a:ln>
        </p:spPr>
      </p:sp>
      <p:sp>
        <p:nvSpPr>
          <p:cNvPr id="25" name="Text 23"/>
          <p:cNvSpPr/>
          <p:nvPr/>
        </p:nvSpPr>
        <p:spPr>
          <a:xfrm>
            <a:off x="0" y="4873752"/>
            <a:ext cx="9144000" cy="274320"/>
          </a:xfrm>
          <a:prstGeom prst="rect">
            <a:avLst/>
          </a:prstGeom>
          <a:noFill/>
          <a:ln/>
        </p:spPr>
        <p:txBody>
          <a:bodyPr wrap="square" lIns="0" tIns="0" rIns="0" bIns="0" rtlCol="0" anchor="ctr"/>
          <a:lstStyle/>
          <a:p>
            <a:pPr marL="0" indent="0" algn="ctr">
              <a:buNone/>
            </a:pPr>
            <a:r>
              <a:rPr lang="en-US" sz="800" dirty="0">
                <a:solidFill>
                  <a:srgbClr val="7F8C8D"/>
                </a:solidFill>
              </a:rPr>
              <a:t>Formation ATSEM  •  Alliance Française Antsirabe  •  2026</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45A32"/>
          </a:solidFill>
          <a:ln w="12700">
            <a:solidFill>
              <a:srgbClr val="145A32"/>
            </a:solidFill>
            <a:prstDash val="solid"/>
          </a:ln>
        </p:spPr>
      </p:sp>
      <p:sp>
        <p:nvSpPr>
          <p:cNvPr id="3" name="Text 1"/>
          <p:cNvSpPr/>
          <p:nvPr/>
        </p:nvSpPr>
        <p:spPr>
          <a:xfrm>
            <a:off x="274320" y="0"/>
            <a:ext cx="7132320" cy="658368"/>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Module 2 — Activités pratiques &amp; Mises en situation</a:t>
            </a:r>
            <a:endParaRPr lang="en-US" sz="2000" dirty="0"/>
          </a:p>
        </p:txBody>
      </p:sp>
      <p:sp>
        <p:nvSpPr>
          <p:cNvPr id="4" name="Shape 2"/>
          <p:cNvSpPr/>
          <p:nvPr/>
        </p:nvSpPr>
        <p:spPr>
          <a:xfrm>
            <a:off x="7955280" y="54864"/>
            <a:ext cx="1097280" cy="512064"/>
          </a:xfrm>
          <a:prstGeom prst="rect">
            <a:avLst/>
          </a:prstGeom>
          <a:solidFill>
            <a:srgbClr val="F39C12"/>
          </a:solidFill>
          <a:ln w="12700">
            <a:solidFill>
              <a:srgbClr val="F39C12"/>
            </a:solidFill>
            <a:prstDash val="solid"/>
          </a:ln>
        </p:spPr>
      </p:sp>
      <p:sp>
        <p:nvSpPr>
          <p:cNvPr id="5" name="Text 3"/>
          <p:cNvSpPr/>
          <p:nvPr/>
        </p:nvSpPr>
        <p:spPr>
          <a:xfrm>
            <a:off x="7955280" y="54864"/>
            <a:ext cx="1097280" cy="512064"/>
          </a:xfrm>
          <a:prstGeom prst="rect">
            <a:avLst/>
          </a:prstGeom>
          <a:noFill/>
          <a:ln/>
        </p:spPr>
        <p:txBody>
          <a:bodyPr wrap="square" lIns="0" tIns="0" rIns="0" bIns="0" rtlCol="0" anchor="ctr"/>
          <a:lstStyle/>
          <a:p>
            <a:pPr marL="0" indent="0" algn="ctr">
              <a:buNone/>
            </a:pPr>
            <a:r>
              <a:rPr lang="en-US" sz="1000" b="1" dirty="0">
                <a:solidFill>
                  <a:srgbClr val="FFFFFF"/>
                </a:solidFill>
              </a:rPr>
              <a:t>MODULE 2</a:t>
            </a:r>
            <a:endParaRPr lang="en-US" sz="1000" dirty="0"/>
          </a:p>
        </p:txBody>
      </p:sp>
      <p:sp>
        <p:nvSpPr>
          <p:cNvPr id="6" name="Text 4"/>
          <p:cNvSpPr/>
          <p:nvPr/>
        </p:nvSpPr>
        <p:spPr>
          <a:xfrm>
            <a:off x="274320" y="713232"/>
            <a:ext cx="8595360" cy="347472"/>
          </a:xfrm>
          <a:prstGeom prst="rect">
            <a:avLst/>
          </a:prstGeom>
          <a:noFill/>
          <a:ln/>
        </p:spPr>
        <p:txBody>
          <a:bodyPr wrap="square" rtlCol="0" anchor="ctr"/>
          <a:lstStyle/>
          <a:p>
            <a:pPr marL="0" indent="0">
              <a:buNone/>
            </a:pPr>
            <a:r>
              <a:rPr lang="en-US" sz="1300" b="1" dirty="0">
                <a:solidFill>
                  <a:srgbClr val="145A32"/>
                </a:solidFill>
                <a:latin typeface="Georgia" pitchFamily="34" charset="0"/>
                <a:ea typeface="Georgia" pitchFamily="34" charset="-122"/>
                <a:cs typeface="Georgia" pitchFamily="34" charset="-120"/>
              </a:rPr>
              <a:t>🎭  Mise en pratique — Activités du Module 2</a:t>
            </a:r>
            <a:endParaRPr lang="en-US" sz="1300" dirty="0"/>
          </a:p>
        </p:txBody>
      </p:sp>
      <p:sp>
        <p:nvSpPr>
          <p:cNvPr id="7" name="Shape 5"/>
          <p:cNvSpPr/>
          <p:nvPr/>
        </p:nvSpPr>
        <p:spPr>
          <a:xfrm>
            <a:off x="164592" y="1143000"/>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8" name="Shape 6"/>
          <p:cNvSpPr/>
          <p:nvPr/>
        </p:nvSpPr>
        <p:spPr>
          <a:xfrm>
            <a:off x="256032" y="1234440"/>
            <a:ext cx="347472" cy="347472"/>
          </a:xfrm>
          <a:prstGeom prst="ellipse">
            <a:avLst/>
          </a:prstGeom>
          <a:solidFill>
            <a:srgbClr val="27AE60"/>
          </a:solidFill>
          <a:ln w="12700">
            <a:solidFill>
              <a:srgbClr val="27AE60"/>
            </a:solidFill>
            <a:prstDash val="solid"/>
          </a:ln>
        </p:spPr>
      </p:sp>
      <p:sp>
        <p:nvSpPr>
          <p:cNvPr id="9" name="Text 7"/>
          <p:cNvSpPr/>
          <p:nvPr/>
        </p:nvSpPr>
        <p:spPr>
          <a:xfrm>
            <a:off x="256032" y="1234440"/>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5</a:t>
            </a:r>
            <a:endParaRPr lang="en-US" sz="1200" dirty="0"/>
          </a:p>
        </p:txBody>
      </p:sp>
      <p:sp>
        <p:nvSpPr>
          <p:cNvPr id="10" name="Text 8"/>
          <p:cNvSpPr/>
          <p:nvPr/>
        </p:nvSpPr>
        <p:spPr>
          <a:xfrm>
            <a:off x="676656" y="1234440"/>
            <a:ext cx="3017520" cy="347472"/>
          </a:xfrm>
          <a:prstGeom prst="rect">
            <a:avLst/>
          </a:prstGeom>
          <a:noFill/>
          <a:ln/>
        </p:spPr>
        <p:txBody>
          <a:bodyPr wrap="square" lIns="0" tIns="0" rIns="0" bIns="0" rtlCol="0" anchor="ctr"/>
          <a:lstStyle/>
          <a:p>
            <a:pPr marL="0" indent="0">
              <a:buNone/>
            </a:pPr>
            <a:r>
              <a:rPr lang="en-US" sz="1100" b="1" dirty="0">
                <a:solidFill>
                  <a:srgbClr val="27AE60"/>
                </a:solidFill>
                <a:latin typeface="Calibri" pitchFamily="34" charset="0"/>
                <a:ea typeface="Calibri" pitchFamily="34" charset="-122"/>
                <a:cs typeface="Calibri" pitchFamily="34" charset="-120"/>
              </a:rPr>
              <a:t>Compléter une fiche de préparation de séance</a:t>
            </a:r>
            <a:endParaRPr lang="en-US" sz="1100" dirty="0"/>
          </a:p>
        </p:txBody>
      </p:sp>
      <p:sp>
        <p:nvSpPr>
          <p:cNvPr id="13" name="Text 11"/>
          <p:cNvSpPr/>
          <p:nvPr/>
        </p:nvSpPr>
        <p:spPr>
          <a:xfrm>
            <a:off x="256032" y="1636776"/>
            <a:ext cx="4078224" cy="1106424"/>
          </a:xfrm>
          <a:prstGeom prst="rect">
            <a:avLst/>
          </a:prstGeom>
          <a:noFill/>
          <a:ln/>
        </p:spPr>
        <p:txBody>
          <a:bodyPr wrap="square" rtlCol="0" anchor="t"/>
          <a:lstStyle/>
          <a:p>
            <a:pPr marL="0" indent="0">
              <a:buNone/>
            </a:pPr>
            <a:r>
              <a:rPr lang="en-US" sz="850" dirty="0">
                <a:solidFill>
                  <a:srgbClr val="2C3E50"/>
                </a:solidFill>
                <a:latin typeface="Calibri" pitchFamily="34" charset="0"/>
                <a:ea typeface="Calibri" pitchFamily="34" charset="-122"/>
                <a:cs typeface="Calibri" pitchFamily="34" charset="-120"/>
              </a:rPr>
              <a:t>En binôme : remplir une fiche partielle sur une activité "découverte des couleurs" (PS). Éléments manquants : objectifs, matériel, organisation spatiale, rôle de l'ATSEM, critères de réussite. Être précis sur le rôle de soutien (qui fait quoi entre l'enseignant et l'ATSEM). Présentation de 2 min par binôme.</a:t>
            </a:r>
            <a:endParaRPr lang="en-US" sz="850" dirty="0"/>
          </a:p>
        </p:txBody>
      </p:sp>
      <p:sp>
        <p:nvSpPr>
          <p:cNvPr id="14" name="Shape 12"/>
          <p:cNvSpPr/>
          <p:nvPr/>
        </p:nvSpPr>
        <p:spPr>
          <a:xfrm>
            <a:off x="4572000" y="1143000"/>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5" name="Shape 13"/>
          <p:cNvSpPr/>
          <p:nvPr/>
        </p:nvSpPr>
        <p:spPr>
          <a:xfrm>
            <a:off x="4663440" y="1234440"/>
            <a:ext cx="347472" cy="347472"/>
          </a:xfrm>
          <a:prstGeom prst="ellipse">
            <a:avLst/>
          </a:prstGeom>
          <a:solidFill>
            <a:srgbClr val="27AE60"/>
          </a:solidFill>
          <a:ln w="12700">
            <a:solidFill>
              <a:srgbClr val="27AE60"/>
            </a:solidFill>
            <a:prstDash val="solid"/>
          </a:ln>
        </p:spPr>
      </p:sp>
      <p:sp>
        <p:nvSpPr>
          <p:cNvPr id="16" name="Text 14"/>
          <p:cNvSpPr/>
          <p:nvPr/>
        </p:nvSpPr>
        <p:spPr>
          <a:xfrm>
            <a:off x="4663440" y="1234440"/>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6</a:t>
            </a:r>
            <a:endParaRPr lang="en-US" sz="1200" dirty="0"/>
          </a:p>
        </p:txBody>
      </p:sp>
      <p:sp>
        <p:nvSpPr>
          <p:cNvPr id="17" name="Text 15"/>
          <p:cNvSpPr/>
          <p:nvPr/>
        </p:nvSpPr>
        <p:spPr>
          <a:xfrm>
            <a:off x="5084064" y="1234440"/>
            <a:ext cx="3017520" cy="347472"/>
          </a:xfrm>
          <a:prstGeom prst="rect">
            <a:avLst/>
          </a:prstGeom>
          <a:noFill/>
          <a:ln/>
        </p:spPr>
        <p:txBody>
          <a:bodyPr wrap="square" lIns="0" tIns="0" rIns="0" bIns="0" rtlCol="0" anchor="ctr"/>
          <a:lstStyle/>
          <a:p>
            <a:pPr marL="0" indent="0">
              <a:buNone/>
            </a:pPr>
            <a:r>
              <a:rPr lang="en-US" sz="1100" b="1" dirty="0">
                <a:solidFill>
                  <a:srgbClr val="27AE60"/>
                </a:solidFill>
                <a:latin typeface="Calibri" pitchFamily="34" charset="0"/>
                <a:ea typeface="Calibri" pitchFamily="34" charset="-122"/>
                <a:cs typeface="Calibri" pitchFamily="34" charset="-120"/>
              </a:rPr>
              <a:t>Audit du coin jeux : grille d'observation</a:t>
            </a:r>
            <a:endParaRPr lang="en-US" sz="1100" dirty="0"/>
          </a:p>
        </p:txBody>
      </p:sp>
      <p:sp>
        <p:nvSpPr>
          <p:cNvPr id="20" name="Text 18"/>
          <p:cNvSpPr/>
          <p:nvPr/>
        </p:nvSpPr>
        <p:spPr>
          <a:xfrm>
            <a:off x="4663440" y="1636776"/>
            <a:ext cx="4078224" cy="1106424"/>
          </a:xfrm>
          <a:prstGeom prst="rect">
            <a:avLst/>
          </a:prstGeom>
          <a:noFill/>
          <a:ln/>
        </p:spPr>
        <p:txBody>
          <a:bodyPr wrap="square" rtlCol="0" anchor="t"/>
          <a:lstStyle/>
          <a:p>
            <a:pPr marL="0" indent="0">
              <a:buNone/>
            </a:pPr>
            <a:r>
              <a:rPr lang="en-US" sz="850" dirty="0">
                <a:solidFill>
                  <a:srgbClr val="2C3E50"/>
                </a:solidFill>
                <a:latin typeface="Calibri" pitchFamily="34" charset="0"/>
                <a:ea typeface="Calibri" pitchFamily="34" charset="-122"/>
                <a:cs typeface="Calibri" pitchFamily="34" charset="-120"/>
              </a:rPr>
              <a:t>Inspecter un coin jeux simulé avec la grille de 10 critères : accessibilité (hauteur, poids), sécurité (angles, petites pièces), propreté, étiquetage, diversité du matériel. RENDU : rapport de 5 lignes + 3 recommandations prioritaires. Discussion collective sur les non-conformités les plus courantes.</a:t>
            </a:r>
            <a:endParaRPr lang="en-US" sz="850" dirty="0"/>
          </a:p>
        </p:txBody>
      </p:sp>
      <p:sp>
        <p:nvSpPr>
          <p:cNvPr id="21" name="Shape 19"/>
          <p:cNvSpPr/>
          <p:nvPr/>
        </p:nvSpPr>
        <p:spPr>
          <a:xfrm>
            <a:off x="164592" y="2953512"/>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22" name="Shape 20"/>
          <p:cNvSpPr/>
          <p:nvPr/>
        </p:nvSpPr>
        <p:spPr>
          <a:xfrm>
            <a:off x="256032" y="3044952"/>
            <a:ext cx="347472" cy="347472"/>
          </a:xfrm>
          <a:prstGeom prst="ellipse">
            <a:avLst/>
          </a:prstGeom>
          <a:solidFill>
            <a:srgbClr val="27AE60"/>
          </a:solidFill>
          <a:ln w="12700">
            <a:solidFill>
              <a:srgbClr val="27AE60"/>
            </a:solidFill>
            <a:prstDash val="solid"/>
          </a:ln>
        </p:spPr>
      </p:sp>
      <p:sp>
        <p:nvSpPr>
          <p:cNvPr id="23" name="Text 21"/>
          <p:cNvSpPr/>
          <p:nvPr/>
        </p:nvSpPr>
        <p:spPr>
          <a:xfrm>
            <a:off x="256032" y="3044952"/>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7</a:t>
            </a:r>
            <a:endParaRPr lang="en-US" sz="1200" dirty="0"/>
          </a:p>
        </p:txBody>
      </p:sp>
      <p:sp>
        <p:nvSpPr>
          <p:cNvPr id="24" name="Text 22"/>
          <p:cNvSpPr/>
          <p:nvPr/>
        </p:nvSpPr>
        <p:spPr>
          <a:xfrm>
            <a:off x="676656" y="3044952"/>
            <a:ext cx="3017520" cy="347472"/>
          </a:xfrm>
          <a:prstGeom prst="rect">
            <a:avLst/>
          </a:prstGeom>
          <a:noFill/>
          <a:ln/>
        </p:spPr>
        <p:txBody>
          <a:bodyPr wrap="square" lIns="0" tIns="0" rIns="0" bIns="0" rtlCol="0" anchor="ctr"/>
          <a:lstStyle/>
          <a:p>
            <a:pPr marL="0" indent="0">
              <a:buNone/>
            </a:pPr>
            <a:r>
              <a:rPr lang="en-US" sz="1100" b="1" dirty="0">
                <a:solidFill>
                  <a:srgbClr val="27AE60"/>
                </a:solidFill>
                <a:latin typeface="Calibri" pitchFamily="34" charset="0"/>
                <a:ea typeface="Calibri" pitchFamily="34" charset="-122"/>
                <a:cs typeface="Calibri" pitchFamily="34" charset="-120"/>
              </a:rPr>
              <a:t>Simulation : gérer une transition difficile</a:t>
            </a:r>
            <a:endParaRPr lang="en-US" sz="1100" dirty="0"/>
          </a:p>
        </p:txBody>
      </p:sp>
      <p:sp>
        <p:nvSpPr>
          <p:cNvPr id="27" name="Text 25"/>
          <p:cNvSpPr/>
          <p:nvPr/>
        </p:nvSpPr>
        <p:spPr>
          <a:xfrm>
            <a:off x="256032" y="3447288"/>
            <a:ext cx="4078224" cy="1106424"/>
          </a:xfrm>
          <a:prstGeom prst="rect">
            <a:avLst/>
          </a:prstGeom>
          <a:noFill/>
          <a:ln/>
        </p:spPr>
        <p:txBody>
          <a:bodyPr wrap="square" rtlCol="0" anchor="t"/>
          <a:lstStyle/>
          <a:p>
            <a:pPr marL="0" indent="0">
              <a:buNone/>
            </a:pPr>
            <a:r>
              <a:rPr lang="en-US" sz="850" dirty="0">
                <a:solidFill>
                  <a:srgbClr val="2C3E50"/>
                </a:solidFill>
                <a:latin typeface="Calibri" pitchFamily="34" charset="0"/>
                <a:ea typeface="Calibri" pitchFamily="34" charset="-122"/>
                <a:cs typeface="Calibri" pitchFamily="34" charset="-120"/>
              </a:rPr>
              <a:t>SCÉNARIO : Transition récréation → activité calme. 5 enfants refusent de rentrer. L'ATSEM doit gérer sans l'enseignant disponible. Utiliser la pyramide d'intervention. Jeu de rôle 3 min puis débrief : quelles techniques ont fonctionné ? Pourquoi ? Quelles erreurs éviter ?</a:t>
            </a:r>
            <a:endParaRPr lang="en-US" sz="850" dirty="0"/>
          </a:p>
        </p:txBody>
      </p:sp>
      <p:sp>
        <p:nvSpPr>
          <p:cNvPr id="28" name="Shape 26"/>
          <p:cNvSpPr/>
          <p:nvPr/>
        </p:nvSpPr>
        <p:spPr>
          <a:xfrm>
            <a:off x="4572000" y="2953512"/>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29" name="Shape 27"/>
          <p:cNvSpPr/>
          <p:nvPr/>
        </p:nvSpPr>
        <p:spPr>
          <a:xfrm>
            <a:off x="4663440" y="3044952"/>
            <a:ext cx="347472" cy="347472"/>
          </a:xfrm>
          <a:prstGeom prst="ellipse">
            <a:avLst/>
          </a:prstGeom>
          <a:solidFill>
            <a:srgbClr val="27AE60"/>
          </a:solidFill>
          <a:ln w="12700">
            <a:solidFill>
              <a:srgbClr val="27AE60"/>
            </a:solidFill>
            <a:prstDash val="solid"/>
          </a:ln>
        </p:spPr>
      </p:sp>
      <p:sp>
        <p:nvSpPr>
          <p:cNvPr id="30" name="Text 28"/>
          <p:cNvSpPr/>
          <p:nvPr/>
        </p:nvSpPr>
        <p:spPr>
          <a:xfrm>
            <a:off x="4663440" y="3044952"/>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8</a:t>
            </a:r>
            <a:endParaRPr lang="en-US" sz="1200" dirty="0"/>
          </a:p>
        </p:txBody>
      </p:sp>
      <p:sp>
        <p:nvSpPr>
          <p:cNvPr id="31" name="Text 29"/>
          <p:cNvSpPr/>
          <p:nvPr/>
        </p:nvSpPr>
        <p:spPr>
          <a:xfrm>
            <a:off x="5084064" y="3044952"/>
            <a:ext cx="3017520" cy="347472"/>
          </a:xfrm>
          <a:prstGeom prst="rect">
            <a:avLst/>
          </a:prstGeom>
          <a:noFill/>
          <a:ln/>
        </p:spPr>
        <p:txBody>
          <a:bodyPr wrap="square" lIns="0" tIns="0" rIns="0" bIns="0" rtlCol="0" anchor="ctr"/>
          <a:lstStyle/>
          <a:p>
            <a:pPr marL="0" indent="0">
              <a:buNone/>
            </a:pPr>
            <a:r>
              <a:rPr lang="en-US" sz="1100" b="1" dirty="0">
                <a:solidFill>
                  <a:srgbClr val="27AE60"/>
                </a:solidFill>
                <a:latin typeface="Calibri" pitchFamily="34" charset="0"/>
                <a:ea typeface="Calibri" pitchFamily="34" charset="-122"/>
                <a:cs typeface="Calibri" pitchFamily="34" charset="-120"/>
              </a:rPr>
              <a:t>Cas pratique : observer sans interpréter</a:t>
            </a:r>
            <a:endParaRPr lang="en-US" sz="1100" dirty="0"/>
          </a:p>
        </p:txBody>
      </p:sp>
      <p:sp>
        <p:nvSpPr>
          <p:cNvPr id="34" name="Text 32"/>
          <p:cNvSpPr/>
          <p:nvPr/>
        </p:nvSpPr>
        <p:spPr>
          <a:xfrm>
            <a:off x="4663440" y="3447288"/>
            <a:ext cx="4078224" cy="1106424"/>
          </a:xfrm>
          <a:prstGeom prst="rect">
            <a:avLst/>
          </a:prstGeom>
          <a:noFill/>
          <a:ln/>
        </p:spPr>
        <p:txBody>
          <a:bodyPr wrap="square" rtlCol="0" anchor="t"/>
          <a:lstStyle/>
          <a:p>
            <a:pPr marL="0" indent="0">
              <a:buNone/>
            </a:pPr>
            <a:r>
              <a:rPr lang="en-US" sz="850" dirty="0">
                <a:solidFill>
                  <a:srgbClr val="2C3E50"/>
                </a:solidFill>
                <a:latin typeface="Calibri" pitchFamily="34" charset="0"/>
                <a:ea typeface="Calibri" pitchFamily="34" charset="-122"/>
                <a:cs typeface="Calibri" pitchFamily="34" charset="-120"/>
              </a:rPr>
              <a:t>Lire 3 mini-scénarios de comportement d'enfant. Pour chaque scénario : écrire une observation OBJECTIVE (sans jugement) puis une hypothèse d'interprétation séparée. OBJECTIF : distinguer faits observés et suppositions — compétence fondamentale pour les fiches de transmission et les signalements.</a:t>
            </a:r>
            <a:endParaRPr lang="en-US" sz="850" dirty="0"/>
          </a:p>
        </p:txBody>
      </p:sp>
      <p:sp>
        <p:nvSpPr>
          <p:cNvPr id="35" name="Shape 33"/>
          <p:cNvSpPr/>
          <p:nvPr/>
        </p:nvSpPr>
        <p:spPr>
          <a:xfrm>
            <a:off x="0" y="4873752"/>
            <a:ext cx="9144000" cy="274320"/>
          </a:xfrm>
          <a:prstGeom prst="rect">
            <a:avLst/>
          </a:prstGeom>
          <a:solidFill>
            <a:srgbClr val="EBF5FB"/>
          </a:solidFill>
          <a:ln w="12700">
            <a:solidFill>
              <a:srgbClr val="ECF0F1"/>
            </a:solidFill>
            <a:prstDash val="solid"/>
          </a:ln>
        </p:spPr>
      </p:sp>
      <p:sp>
        <p:nvSpPr>
          <p:cNvPr id="36" name="Text 34"/>
          <p:cNvSpPr/>
          <p:nvPr/>
        </p:nvSpPr>
        <p:spPr>
          <a:xfrm>
            <a:off x="0" y="4873752"/>
            <a:ext cx="9144000" cy="274320"/>
          </a:xfrm>
          <a:prstGeom prst="rect">
            <a:avLst/>
          </a:prstGeom>
          <a:noFill/>
          <a:ln/>
        </p:spPr>
        <p:txBody>
          <a:bodyPr wrap="square" lIns="0" tIns="0" rIns="0" bIns="0" rtlCol="0" anchor="ctr"/>
          <a:lstStyle/>
          <a:p>
            <a:pPr marL="0" indent="0" algn="ctr">
              <a:buNone/>
            </a:pPr>
            <a:r>
              <a:rPr lang="en-US" sz="800" dirty="0">
                <a:solidFill>
                  <a:srgbClr val="7F8C8D"/>
                </a:solidFill>
              </a:rPr>
              <a:t>Formation ATSEM  •  Alliance Française Antsirabe  •  2026</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0">
    <p:bg>
      <p:bgPr>
        <a:solidFill>
          <a:srgbClr val="1B4F72"/>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F39C12"/>
          </a:solidFill>
          <a:ln w="12700">
            <a:solidFill>
              <a:srgbClr val="F39C12"/>
            </a:solidFill>
            <a:prstDash val="solid"/>
          </a:ln>
        </p:spPr>
      </p:sp>
      <p:sp>
        <p:nvSpPr>
          <p:cNvPr id="3" name="Shape 1"/>
          <p:cNvSpPr/>
          <p:nvPr/>
        </p:nvSpPr>
        <p:spPr>
          <a:xfrm>
            <a:off x="7498080" y="-1097280"/>
            <a:ext cx="3200400" cy="3200400"/>
          </a:xfrm>
          <a:prstGeom prst="ellipse">
            <a:avLst/>
          </a:prstGeom>
          <a:solidFill>
            <a:srgbClr val="2874A6">
              <a:alpha val="25000"/>
            </a:srgbClr>
          </a:solidFill>
          <a:ln w="12700">
            <a:solidFill>
              <a:srgbClr val="2874A6">
                <a:alpha val="25000"/>
              </a:srgbClr>
            </a:solidFill>
            <a:prstDash val="solid"/>
          </a:ln>
        </p:spPr>
      </p:sp>
      <p:sp>
        <p:nvSpPr>
          <p:cNvPr id="4" name="Shape 2"/>
          <p:cNvSpPr/>
          <p:nvPr/>
        </p:nvSpPr>
        <p:spPr>
          <a:xfrm>
            <a:off x="8046720" y="-457200"/>
            <a:ext cx="2011680" cy="2011680"/>
          </a:xfrm>
          <a:prstGeom prst="ellipse">
            <a:avLst/>
          </a:prstGeom>
          <a:solidFill>
            <a:srgbClr val="F39C12">
              <a:alpha val="20000"/>
            </a:srgbClr>
          </a:solidFill>
          <a:ln w="12700">
            <a:solidFill>
              <a:srgbClr val="F39C12">
                <a:alpha val="20000"/>
              </a:srgbClr>
            </a:solidFill>
            <a:prstDash val="solid"/>
          </a:ln>
        </p:spPr>
      </p:sp>
      <p:sp>
        <p:nvSpPr>
          <p:cNvPr id="5" name="Shape 3"/>
          <p:cNvSpPr/>
          <p:nvPr/>
        </p:nvSpPr>
        <p:spPr>
          <a:xfrm>
            <a:off x="548640" y="457200"/>
            <a:ext cx="2286000" cy="347472"/>
          </a:xfrm>
          <a:prstGeom prst="rect">
            <a:avLst/>
          </a:prstGeom>
          <a:solidFill>
            <a:srgbClr val="F39C12"/>
          </a:solidFill>
          <a:ln w="12700">
            <a:solidFill>
              <a:srgbClr val="F39C12"/>
            </a:solidFill>
            <a:prstDash val="solid"/>
          </a:ln>
          <a:effectLst>
            <a:outerShdw blurRad="101600" dist="38100" dir="8100000" algn="bl" rotWithShape="0">
              <a:srgbClr val="000000">
                <a:alpha val="12000"/>
              </a:srgbClr>
            </a:outerShdw>
          </a:effectLst>
        </p:spPr>
      </p:sp>
      <p:sp>
        <p:nvSpPr>
          <p:cNvPr id="6" name="Text 4"/>
          <p:cNvSpPr/>
          <p:nvPr/>
        </p:nvSpPr>
        <p:spPr>
          <a:xfrm>
            <a:off x="548640" y="457200"/>
            <a:ext cx="2286000" cy="347472"/>
          </a:xfrm>
          <a:prstGeom prst="rect">
            <a:avLst/>
          </a:prstGeom>
          <a:noFill/>
          <a:ln/>
        </p:spPr>
        <p:txBody>
          <a:bodyPr wrap="square" lIns="0" tIns="0" rIns="0" bIns="0" rtlCol="0" anchor="ctr"/>
          <a:lstStyle/>
          <a:p>
            <a:pPr marL="0" indent="0" algn="ctr">
              <a:buNone/>
            </a:pPr>
            <a:r>
              <a:rPr lang="en-US" sz="1100" b="1" dirty="0">
                <a:solidFill>
                  <a:srgbClr val="FFFFFF"/>
                </a:solidFill>
              </a:rPr>
              <a:t>MODULE </a:t>
            </a:r>
            <a:r>
              <a:rPr lang="en-US" sz="1100" b="1" dirty="0" smtClean="0">
                <a:solidFill>
                  <a:srgbClr val="FFFFFF"/>
                </a:solidFill>
              </a:rPr>
              <a:t>03</a:t>
            </a:r>
            <a:endParaRPr lang="en-US" sz="1100" dirty="0"/>
          </a:p>
        </p:txBody>
      </p:sp>
      <p:sp>
        <p:nvSpPr>
          <p:cNvPr id="7" name="Text 5"/>
          <p:cNvSpPr/>
          <p:nvPr/>
        </p:nvSpPr>
        <p:spPr>
          <a:xfrm>
            <a:off x="548640" y="1188720"/>
            <a:ext cx="8046720" cy="2011680"/>
          </a:xfrm>
          <a:prstGeom prst="rect">
            <a:avLst/>
          </a:prstGeom>
          <a:noFill/>
          <a:ln/>
        </p:spPr>
        <p:txBody>
          <a:bodyPr wrap="square"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Module 3</a:t>
            </a:r>
            <a:endParaRPr lang="en-US" sz="3600" dirty="0"/>
          </a:p>
          <a:p>
            <a:pPr marL="0" indent="0">
              <a:buNone/>
            </a:pPr>
            <a:r>
              <a:rPr lang="en-US" sz="3600" b="1" dirty="0">
                <a:solidFill>
                  <a:srgbClr val="FFFFFF"/>
                </a:solidFill>
                <a:latin typeface="Georgia" pitchFamily="34" charset="0"/>
                <a:ea typeface="Georgia" pitchFamily="34" charset="-122"/>
                <a:cs typeface="Georgia" pitchFamily="34" charset="-120"/>
              </a:rPr>
              <a:t>Bien-être &amp; Sécurité des Enfants</a:t>
            </a:r>
            <a:endParaRPr lang="en-US" sz="3600" dirty="0"/>
          </a:p>
        </p:txBody>
      </p:sp>
      <p:sp>
        <p:nvSpPr>
          <p:cNvPr id="8" name="Text 6"/>
          <p:cNvSpPr/>
          <p:nvPr/>
        </p:nvSpPr>
        <p:spPr>
          <a:xfrm>
            <a:off x="548640" y="3246120"/>
            <a:ext cx="8046720" cy="640080"/>
          </a:xfrm>
          <a:prstGeom prst="rect">
            <a:avLst/>
          </a:prstGeom>
          <a:noFill/>
          <a:ln/>
        </p:spPr>
        <p:txBody>
          <a:bodyPr wrap="square" rtlCol="0" anchor="ctr"/>
          <a:lstStyle/>
          <a:p>
            <a:pPr marL="0" indent="0">
              <a:buNone/>
            </a:pPr>
            <a:r>
              <a:rPr lang="en-US" sz="1600" dirty="0">
                <a:solidFill>
                  <a:srgbClr val="CADCFC"/>
                </a:solidFill>
                <a:latin typeface="Calibri" pitchFamily="34" charset="0"/>
                <a:ea typeface="Calibri" pitchFamily="34" charset="-122"/>
                <a:cs typeface="Calibri" pitchFamily="34" charset="-120"/>
              </a:rPr>
              <a:t>Hygiène • Premiers secours • Développement de l'enfant</a:t>
            </a:r>
            <a:endParaRPr lang="en-US" sz="1600" dirty="0"/>
          </a:p>
        </p:txBody>
      </p:sp>
      <p:sp>
        <p:nvSpPr>
          <p:cNvPr id="9" name="Shape 7"/>
          <p:cNvSpPr/>
          <p:nvPr/>
        </p:nvSpPr>
        <p:spPr>
          <a:xfrm>
            <a:off x="0" y="4800600"/>
            <a:ext cx="9144000" cy="342900"/>
          </a:xfrm>
          <a:prstGeom prst="rect">
            <a:avLst/>
          </a:prstGeom>
          <a:solidFill>
            <a:srgbClr val="2874A6">
              <a:alpha val="60000"/>
            </a:srgbClr>
          </a:solidFill>
          <a:ln w="12700">
            <a:solidFill>
              <a:srgbClr val="2874A6"/>
            </a:solidFill>
            <a:prstDash val="solid"/>
          </a:ln>
        </p:spPr>
      </p:sp>
      <p:sp>
        <p:nvSpPr>
          <p:cNvPr id="10" name="Text 8"/>
          <p:cNvSpPr/>
          <p:nvPr/>
        </p:nvSpPr>
        <p:spPr>
          <a:xfrm>
            <a:off x="365760" y="4800600"/>
            <a:ext cx="8412480" cy="342900"/>
          </a:xfrm>
          <a:prstGeom prst="rect">
            <a:avLst/>
          </a:prstGeom>
          <a:noFill/>
          <a:ln/>
        </p:spPr>
        <p:txBody>
          <a:bodyPr wrap="square" rtlCol="0" anchor="ctr"/>
          <a:lstStyle/>
          <a:p>
            <a:pPr marL="0" indent="0" algn="ctr">
              <a:buNone/>
            </a:pPr>
            <a:r>
              <a:rPr lang="en-US" sz="900" dirty="0">
                <a:solidFill>
                  <a:srgbClr val="CADCFC"/>
                </a:solidFill>
              </a:rPr>
              <a:t>Alliance Française Antsirabe  |  Formation ATSEM  |  Avril 2026</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4F72"/>
          </a:solidFill>
          <a:ln w="12700">
            <a:solidFill>
              <a:srgbClr val="1B4F72"/>
            </a:solidFill>
            <a:prstDash val="solid"/>
          </a:ln>
        </p:spPr>
      </p:sp>
      <p:sp>
        <p:nvSpPr>
          <p:cNvPr id="3" name="Text 1"/>
          <p:cNvSpPr/>
          <p:nvPr/>
        </p:nvSpPr>
        <p:spPr>
          <a:xfrm>
            <a:off x="320040" y="0"/>
            <a:ext cx="777240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Hygiène, Sécurité &amp; Protocoles Essentiels</a:t>
            </a:r>
            <a:endParaRPr lang="en-US" sz="2000" dirty="0"/>
          </a:p>
        </p:txBody>
      </p:sp>
      <p:sp>
        <p:nvSpPr>
          <p:cNvPr id="4" name="Shape 2"/>
          <p:cNvSpPr/>
          <p:nvPr/>
        </p:nvSpPr>
        <p:spPr>
          <a:xfrm>
            <a:off x="7772400" y="91440"/>
            <a:ext cx="1234440" cy="502920"/>
          </a:xfrm>
          <a:prstGeom prst="rect">
            <a:avLst/>
          </a:prstGeom>
          <a:solidFill>
            <a:srgbClr val="F39C12"/>
          </a:solidFill>
          <a:ln w="12700">
            <a:solidFill>
              <a:srgbClr val="F39C12"/>
            </a:solidFill>
            <a:prstDash val="solid"/>
          </a:ln>
        </p:spPr>
      </p:sp>
      <p:sp>
        <p:nvSpPr>
          <p:cNvPr id="5" name="Text 3"/>
          <p:cNvSpPr/>
          <p:nvPr/>
        </p:nvSpPr>
        <p:spPr>
          <a:xfrm>
            <a:off x="7772400" y="91440"/>
            <a:ext cx="1234440" cy="502920"/>
          </a:xfrm>
          <a:prstGeom prst="rect">
            <a:avLst/>
          </a:prstGeom>
          <a:noFill/>
          <a:ln/>
        </p:spPr>
        <p:txBody>
          <a:bodyPr wrap="square" lIns="0" tIns="0" rIns="0" bIns="0" rtlCol="0" anchor="ctr"/>
          <a:lstStyle/>
          <a:p>
            <a:pPr marL="0" indent="0" algn="ctr">
              <a:buNone/>
            </a:pPr>
            <a:r>
              <a:rPr lang="en-US" sz="1000" b="1" dirty="0">
                <a:solidFill>
                  <a:srgbClr val="FFFFFF"/>
                </a:solidFill>
              </a:rPr>
              <a:t>MODULE 3</a:t>
            </a:r>
            <a:endParaRPr lang="en-US" sz="1000" dirty="0"/>
          </a:p>
        </p:txBody>
      </p:sp>
      <p:sp>
        <p:nvSpPr>
          <p:cNvPr id="6" name="Shape 4"/>
          <p:cNvSpPr/>
          <p:nvPr/>
        </p:nvSpPr>
        <p:spPr>
          <a:xfrm>
            <a:off x="0" y="4892040"/>
            <a:ext cx="9144000" cy="251460"/>
          </a:xfrm>
          <a:prstGeom prst="rect">
            <a:avLst/>
          </a:prstGeom>
          <a:solidFill>
            <a:srgbClr val="EBF5FB"/>
          </a:solidFill>
          <a:ln w="12700">
            <a:solidFill>
              <a:srgbClr val="ECF0F1"/>
            </a:solidFill>
            <a:prstDash val="solid"/>
          </a:ln>
        </p:spPr>
      </p:sp>
      <p:sp>
        <p:nvSpPr>
          <p:cNvPr id="7" name="Text 5"/>
          <p:cNvSpPr/>
          <p:nvPr/>
        </p:nvSpPr>
        <p:spPr>
          <a:xfrm>
            <a:off x="274320" y="4892040"/>
            <a:ext cx="8595360" cy="251460"/>
          </a:xfrm>
          <a:prstGeom prst="rect">
            <a:avLst/>
          </a:prstGeom>
          <a:noFill/>
          <a:ln/>
        </p:spPr>
        <p:txBody>
          <a:bodyPr wrap="square" rtlCol="0" anchor="ctr"/>
          <a:lstStyle/>
          <a:p>
            <a:pPr marL="0" indent="0" algn="ctr">
              <a:buNone/>
            </a:pPr>
            <a:r>
              <a:rPr lang="en-US" sz="800" dirty="0">
                <a:solidFill>
                  <a:srgbClr val="7F8C8D"/>
                </a:solidFill>
              </a:rPr>
              <a:t>Formation ATSEM  •  Alliance Française Antsirabe  •  2026</a:t>
            </a:r>
            <a:endParaRPr lang="en-US" sz="800" dirty="0"/>
          </a:p>
        </p:txBody>
      </p:sp>
      <p:sp>
        <p:nvSpPr>
          <p:cNvPr id="8" name="Shape 6"/>
          <p:cNvSpPr/>
          <p:nvPr/>
        </p:nvSpPr>
        <p:spPr>
          <a:xfrm>
            <a:off x="274320" y="822960"/>
            <a:ext cx="2761488" cy="196596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9" name="Shape 7"/>
          <p:cNvSpPr/>
          <p:nvPr/>
        </p:nvSpPr>
        <p:spPr>
          <a:xfrm>
            <a:off x="274320" y="822960"/>
            <a:ext cx="2761488" cy="64008"/>
          </a:xfrm>
          <a:prstGeom prst="rect">
            <a:avLst/>
          </a:prstGeom>
          <a:solidFill>
            <a:srgbClr val="2874A6"/>
          </a:solidFill>
          <a:ln w="12700">
            <a:solidFill>
              <a:srgbClr val="2874A6"/>
            </a:solidFill>
            <a:prstDash val="solid"/>
          </a:ln>
        </p:spPr>
      </p:sp>
      <p:sp>
        <p:nvSpPr>
          <p:cNvPr id="10" name="Shape 8"/>
          <p:cNvSpPr/>
          <p:nvPr/>
        </p:nvSpPr>
        <p:spPr>
          <a:xfrm>
            <a:off x="438912" y="987552"/>
            <a:ext cx="475488" cy="475488"/>
          </a:xfrm>
          <a:prstGeom prst="ellipse">
            <a:avLst/>
          </a:prstGeom>
          <a:solidFill>
            <a:srgbClr val="2874A6">
              <a:alpha val="85000"/>
            </a:srgbClr>
          </a:solidFill>
          <a:ln w="12700">
            <a:solidFill>
              <a:srgbClr val="2874A6"/>
            </a:solidFill>
            <a:prstDash val="solid"/>
          </a:ln>
        </p:spPr>
      </p:sp>
      <p:sp>
        <p:nvSpPr>
          <p:cNvPr id="11" name="Text 9"/>
          <p:cNvSpPr/>
          <p:nvPr/>
        </p:nvSpPr>
        <p:spPr>
          <a:xfrm>
            <a:off x="438912" y="987552"/>
            <a:ext cx="475488" cy="475488"/>
          </a:xfrm>
          <a:prstGeom prst="rect">
            <a:avLst/>
          </a:prstGeom>
          <a:noFill/>
          <a:ln/>
        </p:spPr>
        <p:txBody>
          <a:bodyPr wrap="square" lIns="0" tIns="0" rIns="0" bIns="0" rtlCol="0" anchor="ctr"/>
          <a:lstStyle/>
          <a:p>
            <a:pPr marL="0" indent="0" algn="ctr">
              <a:buNone/>
            </a:pPr>
            <a:r>
              <a:rPr lang="en-US" sz="1800" dirty="0">
                <a:solidFill>
                  <a:srgbClr val="000000"/>
                </a:solidFill>
              </a:rPr>
              <a:t>🤲</a:t>
            </a:r>
            <a:endParaRPr lang="en-US" sz="1800" dirty="0"/>
          </a:p>
        </p:txBody>
      </p:sp>
      <p:sp>
        <p:nvSpPr>
          <p:cNvPr id="12" name="Text 10"/>
          <p:cNvSpPr/>
          <p:nvPr/>
        </p:nvSpPr>
        <p:spPr>
          <a:xfrm>
            <a:off x="987552" y="1005840"/>
            <a:ext cx="1956816" cy="411480"/>
          </a:xfrm>
          <a:prstGeom prst="rect">
            <a:avLst/>
          </a:prstGeom>
          <a:noFill/>
          <a:ln/>
        </p:spPr>
        <p:txBody>
          <a:bodyPr wrap="square" rtlCol="0" anchor="ctr"/>
          <a:lstStyle/>
          <a:p>
            <a:pPr marL="0" indent="0">
              <a:buNone/>
            </a:pPr>
            <a:r>
              <a:rPr lang="en-US" sz="1200" b="1" dirty="0">
                <a:solidFill>
                  <a:srgbClr val="2874A6"/>
                </a:solidFill>
                <a:latin typeface="Georgia" pitchFamily="34" charset="0"/>
                <a:ea typeface="Georgia" pitchFamily="34" charset="-122"/>
                <a:cs typeface="Georgia" pitchFamily="34" charset="-120"/>
              </a:rPr>
              <a:t>Lavage des mains</a:t>
            </a:r>
            <a:endParaRPr lang="en-US" sz="1200" dirty="0"/>
          </a:p>
        </p:txBody>
      </p:sp>
      <p:sp>
        <p:nvSpPr>
          <p:cNvPr id="13" name="Text 11"/>
          <p:cNvSpPr/>
          <p:nvPr/>
        </p:nvSpPr>
        <p:spPr>
          <a:xfrm>
            <a:off x="384048" y="1481328"/>
            <a:ext cx="2542032" cy="12344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Protocole OMS 7 étapes. Systématique avant/après repas, après toilettes, après activités salissantes.</a:t>
            </a:r>
            <a:endParaRPr lang="en-US" sz="1000" dirty="0"/>
          </a:p>
        </p:txBody>
      </p:sp>
      <p:sp>
        <p:nvSpPr>
          <p:cNvPr id="14" name="Shape 12"/>
          <p:cNvSpPr/>
          <p:nvPr/>
        </p:nvSpPr>
        <p:spPr>
          <a:xfrm>
            <a:off x="3108960" y="822960"/>
            <a:ext cx="2761488" cy="196596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15" name="Shape 13"/>
          <p:cNvSpPr/>
          <p:nvPr/>
        </p:nvSpPr>
        <p:spPr>
          <a:xfrm>
            <a:off x="3108960" y="822960"/>
            <a:ext cx="2761488" cy="64008"/>
          </a:xfrm>
          <a:prstGeom prst="rect">
            <a:avLst/>
          </a:prstGeom>
          <a:solidFill>
            <a:srgbClr val="D35400"/>
          </a:solidFill>
          <a:ln w="12700">
            <a:solidFill>
              <a:srgbClr val="D35400"/>
            </a:solidFill>
            <a:prstDash val="solid"/>
          </a:ln>
        </p:spPr>
      </p:sp>
      <p:sp>
        <p:nvSpPr>
          <p:cNvPr id="16" name="Shape 14"/>
          <p:cNvSpPr/>
          <p:nvPr/>
        </p:nvSpPr>
        <p:spPr>
          <a:xfrm>
            <a:off x="3273552" y="987552"/>
            <a:ext cx="475488" cy="475488"/>
          </a:xfrm>
          <a:prstGeom prst="ellipse">
            <a:avLst/>
          </a:prstGeom>
          <a:solidFill>
            <a:srgbClr val="D35400">
              <a:alpha val="85000"/>
            </a:srgbClr>
          </a:solidFill>
          <a:ln w="12700">
            <a:solidFill>
              <a:srgbClr val="D35400"/>
            </a:solidFill>
            <a:prstDash val="solid"/>
          </a:ln>
        </p:spPr>
      </p:sp>
      <p:sp>
        <p:nvSpPr>
          <p:cNvPr id="17" name="Text 15"/>
          <p:cNvSpPr/>
          <p:nvPr/>
        </p:nvSpPr>
        <p:spPr>
          <a:xfrm>
            <a:off x="3273552" y="987552"/>
            <a:ext cx="475488" cy="475488"/>
          </a:xfrm>
          <a:prstGeom prst="rect">
            <a:avLst/>
          </a:prstGeom>
          <a:noFill/>
          <a:ln/>
        </p:spPr>
        <p:txBody>
          <a:bodyPr wrap="square" lIns="0" tIns="0" rIns="0" bIns="0" rtlCol="0" anchor="ctr"/>
          <a:lstStyle/>
          <a:p>
            <a:pPr marL="0" indent="0" algn="ctr">
              <a:buNone/>
            </a:pPr>
            <a:r>
              <a:rPr lang="en-US" sz="1800" dirty="0">
                <a:solidFill>
                  <a:srgbClr val="000000"/>
                </a:solidFill>
              </a:rPr>
              <a:t>🆘</a:t>
            </a:r>
            <a:endParaRPr lang="en-US" sz="1800" dirty="0"/>
          </a:p>
        </p:txBody>
      </p:sp>
      <p:sp>
        <p:nvSpPr>
          <p:cNvPr id="18" name="Text 16"/>
          <p:cNvSpPr/>
          <p:nvPr/>
        </p:nvSpPr>
        <p:spPr>
          <a:xfrm>
            <a:off x="3822192" y="1005840"/>
            <a:ext cx="1956816" cy="411480"/>
          </a:xfrm>
          <a:prstGeom prst="rect">
            <a:avLst/>
          </a:prstGeom>
          <a:noFill/>
          <a:ln/>
        </p:spPr>
        <p:txBody>
          <a:bodyPr wrap="square" rtlCol="0" anchor="ctr"/>
          <a:lstStyle/>
          <a:p>
            <a:pPr marL="0" indent="0">
              <a:buNone/>
            </a:pPr>
            <a:r>
              <a:rPr lang="en-US" sz="1200" b="1" dirty="0">
                <a:solidFill>
                  <a:srgbClr val="D35400"/>
                </a:solidFill>
                <a:latin typeface="Georgia" pitchFamily="34" charset="0"/>
                <a:ea typeface="Georgia" pitchFamily="34" charset="-122"/>
                <a:cs typeface="Georgia" pitchFamily="34" charset="-120"/>
              </a:rPr>
              <a:t>APS – Urgence</a:t>
            </a:r>
            <a:endParaRPr lang="en-US" sz="1200" dirty="0"/>
          </a:p>
        </p:txBody>
      </p:sp>
      <p:sp>
        <p:nvSpPr>
          <p:cNvPr id="19" name="Text 17"/>
          <p:cNvSpPr/>
          <p:nvPr/>
        </p:nvSpPr>
        <p:spPr>
          <a:xfrm>
            <a:off x="3218688" y="1481328"/>
            <a:ext cx="2542032" cy="12344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Alerter → Protéger → Secourir. Tout incident doit être signalé immédiatement à l'enseignant.</a:t>
            </a:r>
            <a:endParaRPr lang="en-US" sz="1000" dirty="0"/>
          </a:p>
        </p:txBody>
      </p:sp>
      <p:sp>
        <p:nvSpPr>
          <p:cNvPr id="20" name="Shape 18"/>
          <p:cNvSpPr/>
          <p:nvPr/>
        </p:nvSpPr>
        <p:spPr>
          <a:xfrm>
            <a:off x="5943600" y="822960"/>
            <a:ext cx="2761488" cy="196596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21" name="Shape 19"/>
          <p:cNvSpPr/>
          <p:nvPr/>
        </p:nvSpPr>
        <p:spPr>
          <a:xfrm>
            <a:off x="5943600" y="822960"/>
            <a:ext cx="2761488" cy="64008"/>
          </a:xfrm>
          <a:prstGeom prst="rect">
            <a:avLst/>
          </a:prstGeom>
          <a:solidFill>
            <a:srgbClr val="0E6655"/>
          </a:solidFill>
          <a:ln w="12700">
            <a:solidFill>
              <a:srgbClr val="0E6655"/>
            </a:solidFill>
            <a:prstDash val="solid"/>
          </a:ln>
        </p:spPr>
      </p:sp>
      <p:sp>
        <p:nvSpPr>
          <p:cNvPr id="22" name="Shape 20"/>
          <p:cNvSpPr/>
          <p:nvPr/>
        </p:nvSpPr>
        <p:spPr>
          <a:xfrm>
            <a:off x="6108192" y="987552"/>
            <a:ext cx="475488" cy="475488"/>
          </a:xfrm>
          <a:prstGeom prst="ellipse">
            <a:avLst/>
          </a:prstGeom>
          <a:solidFill>
            <a:srgbClr val="0E6655">
              <a:alpha val="85000"/>
            </a:srgbClr>
          </a:solidFill>
          <a:ln w="12700">
            <a:solidFill>
              <a:srgbClr val="0E6655"/>
            </a:solidFill>
            <a:prstDash val="solid"/>
          </a:ln>
        </p:spPr>
      </p:sp>
      <p:sp>
        <p:nvSpPr>
          <p:cNvPr id="23" name="Text 21"/>
          <p:cNvSpPr/>
          <p:nvPr/>
        </p:nvSpPr>
        <p:spPr>
          <a:xfrm>
            <a:off x="6108192" y="987552"/>
            <a:ext cx="475488" cy="475488"/>
          </a:xfrm>
          <a:prstGeom prst="rect">
            <a:avLst/>
          </a:prstGeom>
          <a:noFill/>
          <a:ln/>
        </p:spPr>
        <p:txBody>
          <a:bodyPr wrap="square" lIns="0" tIns="0" rIns="0" bIns="0" rtlCol="0" anchor="ctr"/>
          <a:lstStyle/>
          <a:p>
            <a:pPr marL="0" indent="0" algn="ctr">
              <a:buNone/>
            </a:pPr>
            <a:r>
              <a:rPr lang="en-US" sz="1800" dirty="0">
                <a:solidFill>
                  <a:srgbClr val="000000"/>
                </a:solidFill>
              </a:rPr>
              <a:t>📋</a:t>
            </a:r>
            <a:endParaRPr lang="en-US" sz="1800" dirty="0"/>
          </a:p>
        </p:txBody>
      </p:sp>
      <p:sp>
        <p:nvSpPr>
          <p:cNvPr id="24" name="Text 22"/>
          <p:cNvSpPr/>
          <p:nvPr/>
        </p:nvSpPr>
        <p:spPr>
          <a:xfrm>
            <a:off x="6656832" y="1005840"/>
            <a:ext cx="1956816" cy="411480"/>
          </a:xfrm>
          <a:prstGeom prst="rect">
            <a:avLst/>
          </a:prstGeom>
          <a:noFill/>
          <a:ln/>
        </p:spPr>
        <p:txBody>
          <a:bodyPr wrap="square" rtlCol="0" anchor="ctr"/>
          <a:lstStyle/>
          <a:p>
            <a:pPr marL="0" indent="0">
              <a:buNone/>
            </a:pPr>
            <a:r>
              <a:rPr lang="en-US" sz="1200" b="1" dirty="0">
                <a:solidFill>
                  <a:srgbClr val="0E6655"/>
                </a:solidFill>
                <a:latin typeface="Georgia" pitchFamily="34" charset="0"/>
                <a:ea typeface="Georgia" pitchFamily="34" charset="-122"/>
                <a:cs typeface="Georgia" pitchFamily="34" charset="-120"/>
              </a:rPr>
              <a:t>PAI / PPS</a:t>
            </a:r>
            <a:endParaRPr lang="en-US" sz="1200" dirty="0"/>
          </a:p>
        </p:txBody>
      </p:sp>
      <p:sp>
        <p:nvSpPr>
          <p:cNvPr id="25" name="Text 23"/>
          <p:cNvSpPr/>
          <p:nvPr/>
        </p:nvSpPr>
        <p:spPr>
          <a:xfrm>
            <a:off x="6053328" y="1481328"/>
            <a:ext cx="2542032" cy="12344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Lire et appliquer les Projets d'Accueil Individualisé pour les enfants à besoins spécifiques.</a:t>
            </a:r>
            <a:endParaRPr lang="en-US" sz="1000" dirty="0"/>
          </a:p>
        </p:txBody>
      </p:sp>
      <p:sp>
        <p:nvSpPr>
          <p:cNvPr id="26" name="Shape 24"/>
          <p:cNvSpPr/>
          <p:nvPr/>
        </p:nvSpPr>
        <p:spPr>
          <a:xfrm>
            <a:off x="274320" y="2898648"/>
            <a:ext cx="2761488" cy="196596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27" name="Shape 25"/>
          <p:cNvSpPr/>
          <p:nvPr/>
        </p:nvSpPr>
        <p:spPr>
          <a:xfrm>
            <a:off x="274320" y="2898648"/>
            <a:ext cx="2761488" cy="64008"/>
          </a:xfrm>
          <a:prstGeom prst="rect">
            <a:avLst/>
          </a:prstGeom>
          <a:solidFill>
            <a:srgbClr val="1E8449"/>
          </a:solidFill>
          <a:ln w="12700">
            <a:solidFill>
              <a:srgbClr val="1E8449"/>
            </a:solidFill>
            <a:prstDash val="solid"/>
          </a:ln>
        </p:spPr>
      </p:sp>
      <p:sp>
        <p:nvSpPr>
          <p:cNvPr id="28" name="Shape 26"/>
          <p:cNvSpPr/>
          <p:nvPr/>
        </p:nvSpPr>
        <p:spPr>
          <a:xfrm>
            <a:off x="438912" y="3063240"/>
            <a:ext cx="475488" cy="475488"/>
          </a:xfrm>
          <a:prstGeom prst="ellipse">
            <a:avLst/>
          </a:prstGeom>
          <a:solidFill>
            <a:srgbClr val="1E8449">
              <a:alpha val="85000"/>
            </a:srgbClr>
          </a:solidFill>
          <a:ln w="12700">
            <a:solidFill>
              <a:srgbClr val="1E8449"/>
            </a:solidFill>
            <a:prstDash val="solid"/>
          </a:ln>
        </p:spPr>
      </p:sp>
      <p:sp>
        <p:nvSpPr>
          <p:cNvPr id="29" name="Text 27"/>
          <p:cNvSpPr/>
          <p:nvPr/>
        </p:nvSpPr>
        <p:spPr>
          <a:xfrm>
            <a:off x="438912" y="3063240"/>
            <a:ext cx="475488" cy="475488"/>
          </a:xfrm>
          <a:prstGeom prst="rect">
            <a:avLst/>
          </a:prstGeom>
          <a:noFill/>
          <a:ln/>
        </p:spPr>
        <p:txBody>
          <a:bodyPr wrap="square" lIns="0" tIns="0" rIns="0" bIns="0" rtlCol="0" anchor="ctr"/>
          <a:lstStyle/>
          <a:p>
            <a:pPr marL="0" indent="0" algn="ctr">
              <a:buNone/>
            </a:pPr>
            <a:r>
              <a:rPr lang="en-US" sz="1800" dirty="0">
                <a:solidFill>
                  <a:srgbClr val="000000"/>
                </a:solidFill>
              </a:rPr>
              <a:t>🚨</a:t>
            </a:r>
            <a:endParaRPr lang="en-US" sz="1800" dirty="0"/>
          </a:p>
        </p:txBody>
      </p:sp>
      <p:sp>
        <p:nvSpPr>
          <p:cNvPr id="30" name="Text 28"/>
          <p:cNvSpPr/>
          <p:nvPr/>
        </p:nvSpPr>
        <p:spPr>
          <a:xfrm>
            <a:off x="987552" y="3081528"/>
            <a:ext cx="1956816" cy="411480"/>
          </a:xfrm>
          <a:prstGeom prst="rect">
            <a:avLst/>
          </a:prstGeom>
          <a:noFill/>
          <a:ln/>
        </p:spPr>
        <p:txBody>
          <a:bodyPr wrap="square" rtlCol="0" anchor="ctr"/>
          <a:lstStyle/>
          <a:p>
            <a:pPr marL="0" indent="0">
              <a:buNone/>
            </a:pPr>
            <a:r>
              <a:rPr lang="en-US" sz="1200" b="1" dirty="0">
                <a:solidFill>
                  <a:srgbClr val="1E8449"/>
                </a:solidFill>
                <a:latin typeface="Georgia" pitchFamily="34" charset="0"/>
                <a:ea typeface="Georgia" pitchFamily="34" charset="-122"/>
                <a:cs typeface="Georgia" pitchFamily="34" charset="-120"/>
              </a:rPr>
              <a:t>PPMS</a:t>
            </a:r>
            <a:endParaRPr lang="en-US" sz="1200" dirty="0"/>
          </a:p>
        </p:txBody>
      </p:sp>
      <p:sp>
        <p:nvSpPr>
          <p:cNvPr id="31" name="Text 29"/>
          <p:cNvSpPr/>
          <p:nvPr/>
        </p:nvSpPr>
        <p:spPr>
          <a:xfrm>
            <a:off x="384048" y="3557016"/>
            <a:ext cx="2542032" cy="12344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Plan Particulier de Mise en Sûreté : rôle précis de l'ATSEM en cas de risque majeur (évacuation, confinement).</a:t>
            </a:r>
            <a:endParaRPr lang="en-US" sz="1000" dirty="0"/>
          </a:p>
        </p:txBody>
      </p:sp>
      <p:sp>
        <p:nvSpPr>
          <p:cNvPr id="32" name="Shape 30"/>
          <p:cNvSpPr/>
          <p:nvPr/>
        </p:nvSpPr>
        <p:spPr>
          <a:xfrm>
            <a:off x="3108960" y="2898648"/>
            <a:ext cx="2761488" cy="196596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33" name="Shape 31"/>
          <p:cNvSpPr/>
          <p:nvPr/>
        </p:nvSpPr>
        <p:spPr>
          <a:xfrm>
            <a:off x="3108960" y="2898648"/>
            <a:ext cx="2761488" cy="64008"/>
          </a:xfrm>
          <a:prstGeom prst="rect">
            <a:avLst/>
          </a:prstGeom>
          <a:solidFill>
            <a:srgbClr val="1B4F72"/>
          </a:solidFill>
          <a:ln w="12700">
            <a:solidFill>
              <a:srgbClr val="1B4F72"/>
            </a:solidFill>
            <a:prstDash val="solid"/>
          </a:ln>
        </p:spPr>
      </p:sp>
      <p:sp>
        <p:nvSpPr>
          <p:cNvPr id="34" name="Shape 32"/>
          <p:cNvSpPr/>
          <p:nvPr/>
        </p:nvSpPr>
        <p:spPr>
          <a:xfrm>
            <a:off x="3273552" y="3063240"/>
            <a:ext cx="475488" cy="475488"/>
          </a:xfrm>
          <a:prstGeom prst="ellipse">
            <a:avLst/>
          </a:prstGeom>
          <a:solidFill>
            <a:srgbClr val="1B4F72">
              <a:alpha val="85000"/>
            </a:srgbClr>
          </a:solidFill>
          <a:ln w="12700">
            <a:solidFill>
              <a:srgbClr val="1B4F72"/>
            </a:solidFill>
            <a:prstDash val="solid"/>
          </a:ln>
        </p:spPr>
      </p:sp>
      <p:sp>
        <p:nvSpPr>
          <p:cNvPr id="35" name="Text 33"/>
          <p:cNvSpPr/>
          <p:nvPr/>
        </p:nvSpPr>
        <p:spPr>
          <a:xfrm>
            <a:off x="3273552" y="3063240"/>
            <a:ext cx="475488" cy="475488"/>
          </a:xfrm>
          <a:prstGeom prst="rect">
            <a:avLst/>
          </a:prstGeom>
          <a:noFill/>
          <a:ln/>
        </p:spPr>
        <p:txBody>
          <a:bodyPr wrap="square" lIns="0" tIns="0" rIns="0" bIns="0" rtlCol="0" anchor="ctr"/>
          <a:lstStyle/>
          <a:p>
            <a:pPr marL="0" indent="0" algn="ctr">
              <a:buNone/>
            </a:pPr>
            <a:r>
              <a:rPr lang="en-US" sz="1800" dirty="0">
                <a:solidFill>
                  <a:srgbClr val="000000"/>
                </a:solidFill>
              </a:rPr>
              <a:t>🔒</a:t>
            </a:r>
            <a:endParaRPr lang="en-US" sz="1800" dirty="0"/>
          </a:p>
        </p:txBody>
      </p:sp>
      <p:sp>
        <p:nvSpPr>
          <p:cNvPr id="36" name="Text 34"/>
          <p:cNvSpPr/>
          <p:nvPr/>
        </p:nvSpPr>
        <p:spPr>
          <a:xfrm>
            <a:off x="3822192" y="3081528"/>
            <a:ext cx="1956816" cy="411480"/>
          </a:xfrm>
          <a:prstGeom prst="rect">
            <a:avLst/>
          </a:prstGeom>
          <a:noFill/>
          <a:ln/>
        </p:spPr>
        <p:txBody>
          <a:bodyPr wrap="square" rtlCol="0" anchor="ctr"/>
          <a:lstStyle/>
          <a:p>
            <a:pPr marL="0" indent="0">
              <a:buNone/>
            </a:pPr>
            <a:r>
              <a:rPr lang="en-US" sz="1200" b="1" dirty="0">
                <a:solidFill>
                  <a:srgbClr val="1B4F72"/>
                </a:solidFill>
                <a:latin typeface="Georgia" pitchFamily="34" charset="0"/>
                <a:ea typeface="Georgia" pitchFamily="34" charset="-122"/>
                <a:cs typeface="Georgia" pitchFamily="34" charset="-120"/>
              </a:rPr>
              <a:t>Sécurité classe</a:t>
            </a:r>
            <a:endParaRPr lang="en-US" sz="1200" dirty="0"/>
          </a:p>
        </p:txBody>
      </p:sp>
      <p:sp>
        <p:nvSpPr>
          <p:cNvPr id="37" name="Text 35"/>
          <p:cNvSpPr/>
          <p:nvPr/>
        </p:nvSpPr>
        <p:spPr>
          <a:xfrm>
            <a:off x="3218688" y="3557016"/>
            <a:ext cx="2542032" cy="12344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Vérification quotidienne : prises électriques, produits hors de portée, mobilier stable, zones de danger.</a:t>
            </a:r>
            <a:endParaRPr lang="en-US" sz="1000" dirty="0"/>
          </a:p>
        </p:txBody>
      </p:sp>
      <p:sp>
        <p:nvSpPr>
          <p:cNvPr id="38" name="Shape 36"/>
          <p:cNvSpPr/>
          <p:nvPr/>
        </p:nvSpPr>
        <p:spPr>
          <a:xfrm>
            <a:off x="5943600" y="2898648"/>
            <a:ext cx="2761488" cy="196596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39" name="Shape 37"/>
          <p:cNvSpPr/>
          <p:nvPr/>
        </p:nvSpPr>
        <p:spPr>
          <a:xfrm>
            <a:off x="5943600" y="2898648"/>
            <a:ext cx="2761488" cy="64008"/>
          </a:xfrm>
          <a:prstGeom prst="rect">
            <a:avLst/>
          </a:prstGeom>
          <a:solidFill>
            <a:srgbClr val="8E1A1A"/>
          </a:solidFill>
          <a:ln w="12700">
            <a:solidFill>
              <a:srgbClr val="8E1A1A"/>
            </a:solidFill>
            <a:prstDash val="solid"/>
          </a:ln>
        </p:spPr>
      </p:sp>
      <p:sp>
        <p:nvSpPr>
          <p:cNvPr id="40" name="Shape 38"/>
          <p:cNvSpPr/>
          <p:nvPr/>
        </p:nvSpPr>
        <p:spPr>
          <a:xfrm>
            <a:off x="6108192" y="3063240"/>
            <a:ext cx="475488" cy="475488"/>
          </a:xfrm>
          <a:prstGeom prst="ellipse">
            <a:avLst/>
          </a:prstGeom>
          <a:solidFill>
            <a:srgbClr val="8E1A1A">
              <a:alpha val="85000"/>
            </a:srgbClr>
          </a:solidFill>
          <a:ln w="12700">
            <a:solidFill>
              <a:srgbClr val="8E1A1A"/>
            </a:solidFill>
            <a:prstDash val="solid"/>
          </a:ln>
        </p:spPr>
      </p:sp>
      <p:sp>
        <p:nvSpPr>
          <p:cNvPr id="41" name="Text 39"/>
          <p:cNvSpPr/>
          <p:nvPr/>
        </p:nvSpPr>
        <p:spPr>
          <a:xfrm>
            <a:off x="6108192" y="3063240"/>
            <a:ext cx="475488" cy="475488"/>
          </a:xfrm>
          <a:prstGeom prst="rect">
            <a:avLst/>
          </a:prstGeom>
          <a:noFill/>
          <a:ln/>
        </p:spPr>
        <p:txBody>
          <a:bodyPr wrap="square" lIns="0" tIns="0" rIns="0" bIns="0" rtlCol="0" anchor="ctr"/>
          <a:lstStyle/>
          <a:p>
            <a:pPr marL="0" indent="0" algn="ctr">
              <a:buNone/>
            </a:pPr>
            <a:r>
              <a:rPr lang="en-US" sz="1800" dirty="0">
                <a:solidFill>
                  <a:srgbClr val="000000"/>
                </a:solidFill>
              </a:rPr>
              <a:t>👁️</a:t>
            </a:r>
            <a:endParaRPr lang="en-US" sz="1800" dirty="0"/>
          </a:p>
        </p:txBody>
      </p:sp>
      <p:sp>
        <p:nvSpPr>
          <p:cNvPr id="42" name="Text 40"/>
          <p:cNvSpPr/>
          <p:nvPr/>
        </p:nvSpPr>
        <p:spPr>
          <a:xfrm>
            <a:off x="6656832" y="3081528"/>
            <a:ext cx="1956816" cy="411480"/>
          </a:xfrm>
          <a:prstGeom prst="rect">
            <a:avLst/>
          </a:prstGeom>
          <a:noFill/>
          <a:ln/>
        </p:spPr>
        <p:txBody>
          <a:bodyPr wrap="square" rtlCol="0" anchor="ctr"/>
          <a:lstStyle/>
          <a:p>
            <a:pPr marL="0" indent="0">
              <a:buNone/>
            </a:pPr>
            <a:r>
              <a:rPr lang="en-US" sz="1200" b="1" dirty="0">
                <a:solidFill>
                  <a:srgbClr val="8E1A1A"/>
                </a:solidFill>
                <a:latin typeface="Georgia" pitchFamily="34" charset="0"/>
                <a:ea typeface="Georgia" pitchFamily="34" charset="-122"/>
                <a:cs typeface="Georgia" pitchFamily="34" charset="-120"/>
              </a:rPr>
              <a:t>Signalement</a:t>
            </a:r>
            <a:endParaRPr lang="en-US" sz="1200" dirty="0"/>
          </a:p>
        </p:txBody>
      </p:sp>
      <p:sp>
        <p:nvSpPr>
          <p:cNvPr id="43" name="Text 41"/>
          <p:cNvSpPr/>
          <p:nvPr/>
        </p:nvSpPr>
        <p:spPr>
          <a:xfrm>
            <a:off x="6053328" y="3557016"/>
            <a:ext cx="2542032" cy="12344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Obligation légale de signaler tout signe de maltraitance. Ne jamais rester seul face à une préoccupation.</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4F72"/>
          </a:solidFill>
          <a:ln w="12700">
            <a:solidFill>
              <a:srgbClr val="1B4F72"/>
            </a:solidFill>
            <a:prstDash val="solid"/>
          </a:ln>
        </p:spPr>
      </p:sp>
      <p:sp>
        <p:nvSpPr>
          <p:cNvPr id="3" name="Text 1"/>
          <p:cNvSpPr/>
          <p:nvPr/>
        </p:nvSpPr>
        <p:spPr>
          <a:xfrm>
            <a:off x="320040" y="0"/>
            <a:ext cx="777240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Développement de l'Enfant de 3 à 6 ans</a:t>
            </a:r>
            <a:endParaRPr lang="en-US" sz="2000" dirty="0"/>
          </a:p>
        </p:txBody>
      </p:sp>
      <p:sp>
        <p:nvSpPr>
          <p:cNvPr id="4" name="Shape 2"/>
          <p:cNvSpPr/>
          <p:nvPr/>
        </p:nvSpPr>
        <p:spPr>
          <a:xfrm>
            <a:off x="7772400" y="91440"/>
            <a:ext cx="1234440" cy="502920"/>
          </a:xfrm>
          <a:prstGeom prst="rect">
            <a:avLst/>
          </a:prstGeom>
          <a:solidFill>
            <a:srgbClr val="F39C12"/>
          </a:solidFill>
          <a:ln w="12700">
            <a:solidFill>
              <a:srgbClr val="F39C12"/>
            </a:solidFill>
            <a:prstDash val="solid"/>
          </a:ln>
        </p:spPr>
      </p:sp>
      <p:sp>
        <p:nvSpPr>
          <p:cNvPr id="5" name="Text 3"/>
          <p:cNvSpPr/>
          <p:nvPr/>
        </p:nvSpPr>
        <p:spPr>
          <a:xfrm>
            <a:off x="7772400" y="91440"/>
            <a:ext cx="1234440" cy="502920"/>
          </a:xfrm>
          <a:prstGeom prst="rect">
            <a:avLst/>
          </a:prstGeom>
          <a:noFill/>
          <a:ln/>
        </p:spPr>
        <p:txBody>
          <a:bodyPr wrap="square" lIns="0" tIns="0" rIns="0" bIns="0" rtlCol="0" anchor="ctr"/>
          <a:lstStyle/>
          <a:p>
            <a:pPr marL="0" indent="0" algn="ctr">
              <a:buNone/>
            </a:pPr>
            <a:r>
              <a:rPr lang="en-US" sz="1000" b="1" dirty="0">
                <a:solidFill>
                  <a:srgbClr val="FFFFFF"/>
                </a:solidFill>
              </a:rPr>
              <a:t>MODULE 3</a:t>
            </a:r>
            <a:endParaRPr lang="en-US" sz="1000" dirty="0"/>
          </a:p>
        </p:txBody>
      </p:sp>
      <p:sp>
        <p:nvSpPr>
          <p:cNvPr id="6" name="Shape 4"/>
          <p:cNvSpPr/>
          <p:nvPr/>
        </p:nvSpPr>
        <p:spPr>
          <a:xfrm>
            <a:off x="0" y="4892040"/>
            <a:ext cx="9144000" cy="251460"/>
          </a:xfrm>
          <a:prstGeom prst="rect">
            <a:avLst/>
          </a:prstGeom>
          <a:solidFill>
            <a:srgbClr val="EBF5FB"/>
          </a:solidFill>
          <a:ln w="12700">
            <a:solidFill>
              <a:srgbClr val="ECF0F1"/>
            </a:solidFill>
            <a:prstDash val="solid"/>
          </a:ln>
        </p:spPr>
      </p:sp>
      <p:sp>
        <p:nvSpPr>
          <p:cNvPr id="7" name="Text 5"/>
          <p:cNvSpPr/>
          <p:nvPr/>
        </p:nvSpPr>
        <p:spPr>
          <a:xfrm>
            <a:off x="274320" y="4892040"/>
            <a:ext cx="8595360" cy="251460"/>
          </a:xfrm>
          <a:prstGeom prst="rect">
            <a:avLst/>
          </a:prstGeom>
          <a:noFill/>
          <a:ln/>
        </p:spPr>
        <p:txBody>
          <a:bodyPr wrap="square" rtlCol="0" anchor="ctr"/>
          <a:lstStyle/>
          <a:p>
            <a:pPr marL="0" indent="0" algn="ctr">
              <a:buNone/>
            </a:pPr>
            <a:r>
              <a:rPr lang="en-US" sz="800" dirty="0">
                <a:solidFill>
                  <a:srgbClr val="7F8C8D"/>
                </a:solidFill>
              </a:rPr>
              <a:t>Formation ATSEM  •  Alliance Française Antsirabe  •  2026</a:t>
            </a:r>
            <a:endParaRPr lang="en-US" sz="800" dirty="0"/>
          </a:p>
        </p:txBody>
      </p:sp>
      <p:sp>
        <p:nvSpPr>
          <p:cNvPr id="8" name="Text 6"/>
          <p:cNvSpPr/>
          <p:nvPr/>
        </p:nvSpPr>
        <p:spPr>
          <a:xfrm>
            <a:off x="320040" y="795528"/>
            <a:ext cx="8503920" cy="347472"/>
          </a:xfrm>
          <a:prstGeom prst="rect">
            <a:avLst/>
          </a:prstGeom>
          <a:noFill/>
          <a:ln/>
        </p:spPr>
        <p:txBody>
          <a:bodyPr wrap="square" rtlCol="0" anchor="ctr"/>
          <a:lstStyle/>
          <a:p>
            <a:pPr marL="0" indent="0">
              <a:buNone/>
            </a:pPr>
            <a:r>
              <a:rPr lang="en-US" sz="1300" i="1" dirty="0">
                <a:solidFill>
                  <a:srgbClr val="7F8C8D"/>
                </a:solidFill>
                <a:latin typeface="Calibri" pitchFamily="34" charset="0"/>
                <a:ea typeface="Calibri" pitchFamily="34" charset="-122"/>
                <a:cs typeface="Calibri" pitchFamily="34" charset="-120"/>
              </a:rPr>
              <a:t>Comprendre l'enfant pour mieux l'accompagner</a:t>
            </a:r>
            <a:endParaRPr lang="en-US" sz="1300" dirty="0"/>
          </a:p>
        </p:txBody>
      </p:sp>
      <p:sp>
        <p:nvSpPr>
          <p:cNvPr id="9" name="Shape 7"/>
          <p:cNvSpPr/>
          <p:nvPr/>
        </p:nvSpPr>
        <p:spPr>
          <a:xfrm>
            <a:off x="274320" y="1234440"/>
            <a:ext cx="2834640" cy="352044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10" name="Shape 8"/>
          <p:cNvSpPr/>
          <p:nvPr/>
        </p:nvSpPr>
        <p:spPr>
          <a:xfrm>
            <a:off x="274320" y="1234440"/>
            <a:ext cx="2834640" cy="502920"/>
          </a:xfrm>
          <a:prstGeom prst="rect">
            <a:avLst/>
          </a:prstGeom>
          <a:solidFill>
            <a:srgbClr val="1B4F72"/>
          </a:solidFill>
          <a:ln w="12700">
            <a:solidFill>
              <a:srgbClr val="1B4F72"/>
            </a:solidFill>
            <a:prstDash val="solid"/>
          </a:ln>
        </p:spPr>
      </p:sp>
      <p:sp>
        <p:nvSpPr>
          <p:cNvPr id="11" name="Text 9"/>
          <p:cNvSpPr/>
          <p:nvPr/>
        </p:nvSpPr>
        <p:spPr>
          <a:xfrm>
            <a:off x="274320" y="1234440"/>
            <a:ext cx="283464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3 ans</a:t>
            </a:r>
            <a:endParaRPr lang="en-US" sz="1600" dirty="0"/>
          </a:p>
        </p:txBody>
      </p:sp>
      <p:sp>
        <p:nvSpPr>
          <p:cNvPr id="12" name="Shape 10"/>
          <p:cNvSpPr/>
          <p:nvPr/>
        </p:nvSpPr>
        <p:spPr>
          <a:xfrm>
            <a:off x="438912" y="1883664"/>
            <a:ext cx="274320" cy="274320"/>
          </a:xfrm>
          <a:prstGeom prst="ellipse">
            <a:avLst/>
          </a:prstGeom>
          <a:solidFill>
            <a:srgbClr val="F39C12"/>
          </a:solidFill>
          <a:ln w="12700">
            <a:solidFill>
              <a:srgbClr val="F39C12"/>
            </a:solidFill>
            <a:prstDash val="solid"/>
          </a:ln>
        </p:spPr>
      </p:sp>
      <p:sp>
        <p:nvSpPr>
          <p:cNvPr id="13" name="Text 11"/>
          <p:cNvSpPr/>
          <p:nvPr/>
        </p:nvSpPr>
        <p:spPr>
          <a:xfrm>
            <a:off x="777240" y="182880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Imitation des adultes</a:t>
            </a:r>
            <a:endParaRPr lang="en-US" sz="1100" dirty="0"/>
          </a:p>
        </p:txBody>
      </p:sp>
      <p:sp>
        <p:nvSpPr>
          <p:cNvPr id="14" name="Shape 12"/>
          <p:cNvSpPr/>
          <p:nvPr/>
        </p:nvSpPr>
        <p:spPr>
          <a:xfrm>
            <a:off x="438912" y="2523744"/>
            <a:ext cx="274320" cy="274320"/>
          </a:xfrm>
          <a:prstGeom prst="ellipse">
            <a:avLst/>
          </a:prstGeom>
          <a:solidFill>
            <a:srgbClr val="F39C12"/>
          </a:solidFill>
          <a:ln w="12700">
            <a:solidFill>
              <a:srgbClr val="F39C12"/>
            </a:solidFill>
            <a:prstDash val="solid"/>
          </a:ln>
        </p:spPr>
      </p:sp>
      <p:sp>
        <p:nvSpPr>
          <p:cNvPr id="15" name="Text 13"/>
          <p:cNvSpPr/>
          <p:nvPr/>
        </p:nvSpPr>
        <p:spPr>
          <a:xfrm>
            <a:off x="777240" y="246888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Jeu symbolique en essor</a:t>
            </a:r>
            <a:endParaRPr lang="en-US" sz="1100" dirty="0"/>
          </a:p>
        </p:txBody>
      </p:sp>
      <p:sp>
        <p:nvSpPr>
          <p:cNvPr id="16" name="Shape 14"/>
          <p:cNvSpPr/>
          <p:nvPr/>
        </p:nvSpPr>
        <p:spPr>
          <a:xfrm>
            <a:off x="438912" y="3163824"/>
            <a:ext cx="274320" cy="274320"/>
          </a:xfrm>
          <a:prstGeom prst="ellipse">
            <a:avLst/>
          </a:prstGeom>
          <a:solidFill>
            <a:srgbClr val="F39C12"/>
          </a:solidFill>
          <a:ln w="12700">
            <a:solidFill>
              <a:srgbClr val="F39C12"/>
            </a:solidFill>
            <a:prstDash val="solid"/>
          </a:ln>
        </p:spPr>
      </p:sp>
      <p:sp>
        <p:nvSpPr>
          <p:cNvPr id="17" name="Text 15"/>
          <p:cNvSpPr/>
          <p:nvPr/>
        </p:nvSpPr>
        <p:spPr>
          <a:xfrm>
            <a:off x="777240" y="310896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Besoin de routines stables</a:t>
            </a:r>
            <a:endParaRPr lang="en-US" sz="1100" dirty="0"/>
          </a:p>
        </p:txBody>
      </p:sp>
      <p:sp>
        <p:nvSpPr>
          <p:cNvPr id="18" name="Shape 16"/>
          <p:cNvSpPr/>
          <p:nvPr/>
        </p:nvSpPr>
        <p:spPr>
          <a:xfrm>
            <a:off x="438912" y="3803904"/>
            <a:ext cx="274320" cy="274320"/>
          </a:xfrm>
          <a:prstGeom prst="ellipse">
            <a:avLst/>
          </a:prstGeom>
          <a:solidFill>
            <a:srgbClr val="F39C12"/>
          </a:solidFill>
          <a:ln w="12700">
            <a:solidFill>
              <a:srgbClr val="F39C12"/>
            </a:solidFill>
            <a:prstDash val="solid"/>
          </a:ln>
        </p:spPr>
      </p:sp>
      <p:sp>
        <p:nvSpPr>
          <p:cNvPr id="19" name="Text 17"/>
          <p:cNvSpPr/>
          <p:nvPr/>
        </p:nvSpPr>
        <p:spPr>
          <a:xfrm>
            <a:off x="777240" y="374904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Langage en construction</a:t>
            </a:r>
            <a:endParaRPr lang="en-US" sz="1100" dirty="0"/>
          </a:p>
        </p:txBody>
      </p:sp>
      <p:sp>
        <p:nvSpPr>
          <p:cNvPr id="20" name="Shape 18"/>
          <p:cNvSpPr/>
          <p:nvPr/>
        </p:nvSpPr>
        <p:spPr>
          <a:xfrm>
            <a:off x="3218688" y="1234440"/>
            <a:ext cx="2834640" cy="352044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21" name="Shape 19"/>
          <p:cNvSpPr/>
          <p:nvPr/>
        </p:nvSpPr>
        <p:spPr>
          <a:xfrm>
            <a:off x="3218688" y="1234440"/>
            <a:ext cx="2834640" cy="502920"/>
          </a:xfrm>
          <a:prstGeom prst="rect">
            <a:avLst/>
          </a:prstGeom>
          <a:solidFill>
            <a:srgbClr val="1B4F72"/>
          </a:solidFill>
          <a:ln w="12700">
            <a:solidFill>
              <a:srgbClr val="1B4F72"/>
            </a:solidFill>
            <a:prstDash val="solid"/>
          </a:ln>
        </p:spPr>
      </p:sp>
      <p:sp>
        <p:nvSpPr>
          <p:cNvPr id="22" name="Text 20"/>
          <p:cNvSpPr/>
          <p:nvPr/>
        </p:nvSpPr>
        <p:spPr>
          <a:xfrm>
            <a:off x="3218688" y="1234440"/>
            <a:ext cx="283464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4 ans</a:t>
            </a:r>
            <a:endParaRPr lang="en-US" sz="1600" dirty="0"/>
          </a:p>
        </p:txBody>
      </p:sp>
      <p:sp>
        <p:nvSpPr>
          <p:cNvPr id="23" name="Shape 21"/>
          <p:cNvSpPr/>
          <p:nvPr/>
        </p:nvSpPr>
        <p:spPr>
          <a:xfrm>
            <a:off x="3383280" y="1883664"/>
            <a:ext cx="274320" cy="274320"/>
          </a:xfrm>
          <a:prstGeom prst="ellipse">
            <a:avLst/>
          </a:prstGeom>
          <a:solidFill>
            <a:srgbClr val="F39C12"/>
          </a:solidFill>
          <a:ln w="12700">
            <a:solidFill>
              <a:srgbClr val="F39C12"/>
            </a:solidFill>
            <a:prstDash val="solid"/>
          </a:ln>
        </p:spPr>
      </p:sp>
      <p:sp>
        <p:nvSpPr>
          <p:cNvPr id="24" name="Text 22"/>
          <p:cNvSpPr/>
          <p:nvPr/>
        </p:nvSpPr>
        <p:spPr>
          <a:xfrm>
            <a:off x="3721608" y="182880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Coopération avec les pairs</a:t>
            </a:r>
            <a:endParaRPr lang="en-US" sz="1100" dirty="0"/>
          </a:p>
        </p:txBody>
      </p:sp>
      <p:sp>
        <p:nvSpPr>
          <p:cNvPr id="25" name="Shape 23"/>
          <p:cNvSpPr/>
          <p:nvPr/>
        </p:nvSpPr>
        <p:spPr>
          <a:xfrm>
            <a:off x="3383280" y="2523744"/>
            <a:ext cx="274320" cy="274320"/>
          </a:xfrm>
          <a:prstGeom prst="ellipse">
            <a:avLst/>
          </a:prstGeom>
          <a:solidFill>
            <a:srgbClr val="F39C12"/>
          </a:solidFill>
          <a:ln w="12700">
            <a:solidFill>
              <a:srgbClr val="F39C12"/>
            </a:solidFill>
            <a:prstDash val="solid"/>
          </a:ln>
        </p:spPr>
      </p:sp>
      <p:sp>
        <p:nvSpPr>
          <p:cNvPr id="26" name="Text 24"/>
          <p:cNvSpPr/>
          <p:nvPr/>
        </p:nvSpPr>
        <p:spPr>
          <a:xfrm>
            <a:off x="3721608" y="246888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Curiosité intellectuelle forte</a:t>
            </a:r>
            <a:endParaRPr lang="en-US" sz="1100" dirty="0"/>
          </a:p>
        </p:txBody>
      </p:sp>
      <p:sp>
        <p:nvSpPr>
          <p:cNvPr id="27" name="Shape 25"/>
          <p:cNvSpPr/>
          <p:nvPr/>
        </p:nvSpPr>
        <p:spPr>
          <a:xfrm>
            <a:off x="3383280" y="3163824"/>
            <a:ext cx="274320" cy="274320"/>
          </a:xfrm>
          <a:prstGeom prst="ellipse">
            <a:avLst/>
          </a:prstGeom>
          <a:solidFill>
            <a:srgbClr val="F39C12"/>
          </a:solidFill>
          <a:ln w="12700">
            <a:solidFill>
              <a:srgbClr val="F39C12"/>
            </a:solidFill>
            <a:prstDash val="solid"/>
          </a:ln>
        </p:spPr>
      </p:sp>
      <p:sp>
        <p:nvSpPr>
          <p:cNvPr id="28" name="Text 26"/>
          <p:cNvSpPr/>
          <p:nvPr/>
        </p:nvSpPr>
        <p:spPr>
          <a:xfrm>
            <a:off x="3721608" y="310896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Début du raisonnement</a:t>
            </a:r>
            <a:endParaRPr lang="en-US" sz="1100" dirty="0"/>
          </a:p>
        </p:txBody>
      </p:sp>
      <p:sp>
        <p:nvSpPr>
          <p:cNvPr id="29" name="Shape 27"/>
          <p:cNvSpPr/>
          <p:nvPr/>
        </p:nvSpPr>
        <p:spPr>
          <a:xfrm>
            <a:off x="3383280" y="3803904"/>
            <a:ext cx="274320" cy="274320"/>
          </a:xfrm>
          <a:prstGeom prst="ellipse">
            <a:avLst/>
          </a:prstGeom>
          <a:solidFill>
            <a:srgbClr val="F39C12"/>
          </a:solidFill>
          <a:ln w="12700">
            <a:solidFill>
              <a:srgbClr val="F39C12"/>
            </a:solidFill>
            <a:prstDash val="solid"/>
          </a:ln>
        </p:spPr>
      </p:sp>
      <p:sp>
        <p:nvSpPr>
          <p:cNvPr id="30" name="Text 28"/>
          <p:cNvSpPr/>
          <p:nvPr/>
        </p:nvSpPr>
        <p:spPr>
          <a:xfrm>
            <a:off x="3721608" y="374904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Émotions intenses</a:t>
            </a:r>
            <a:endParaRPr lang="en-US" sz="1100" dirty="0"/>
          </a:p>
        </p:txBody>
      </p:sp>
      <p:sp>
        <p:nvSpPr>
          <p:cNvPr id="31" name="Shape 29"/>
          <p:cNvSpPr/>
          <p:nvPr/>
        </p:nvSpPr>
        <p:spPr>
          <a:xfrm>
            <a:off x="6163056" y="1234440"/>
            <a:ext cx="2834640" cy="352044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32" name="Shape 30"/>
          <p:cNvSpPr/>
          <p:nvPr/>
        </p:nvSpPr>
        <p:spPr>
          <a:xfrm>
            <a:off x="6163056" y="1234440"/>
            <a:ext cx="2834640" cy="502920"/>
          </a:xfrm>
          <a:prstGeom prst="rect">
            <a:avLst/>
          </a:prstGeom>
          <a:solidFill>
            <a:srgbClr val="1B4F72"/>
          </a:solidFill>
          <a:ln w="12700">
            <a:solidFill>
              <a:srgbClr val="1B4F72"/>
            </a:solidFill>
            <a:prstDash val="solid"/>
          </a:ln>
        </p:spPr>
      </p:sp>
      <p:sp>
        <p:nvSpPr>
          <p:cNvPr id="33" name="Text 31"/>
          <p:cNvSpPr/>
          <p:nvPr/>
        </p:nvSpPr>
        <p:spPr>
          <a:xfrm>
            <a:off x="6163056" y="1234440"/>
            <a:ext cx="283464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5-6 ans</a:t>
            </a:r>
            <a:endParaRPr lang="en-US" sz="1600" dirty="0"/>
          </a:p>
        </p:txBody>
      </p:sp>
      <p:sp>
        <p:nvSpPr>
          <p:cNvPr id="34" name="Shape 32"/>
          <p:cNvSpPr/>
          <p:nvPr/>
        </p:nvSpPr>
        <p:spPr>
          <a:xfrm>
            <a:off x="6327648" y="1883664"/>
            <a:ext cx="274320" cy="274320"/>
          </a:xfrm>
          <a:prstGeom prst="ellipse">
            <a:avLst/>
          </a:prstGeom>
          <a:solidFill>
            <a:srgbClr val="F39C12"/>
          </a:solidFill>
          <a:ln w="12700">
            <a:solidFill>
              <a:srgbClr val="F39C12"/>
            </a:solidFill>
            <a:prstDash val="solid"/>
          </a:ln>
        </p:spPr>
      </p:sp>
      <p:sp>
        <p:nvSpPr>
          <p:cNvPr id="35" name="Text 33"/>
          <p:cNvSpPr/>
          <p:nvPr/>
        </p:nvSpPr>
        <p:spPr>
          <a:xfrm>
            <a:off x="6665976" y="182880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Autonomie croissante</a:t>
            </a:r>
            <a:endParaRPr lang="en-US" sz="1100" dirty="0"/>
          </a:p>
        </p:txBody>
      </p:sp>
      <p:sp>
        <p:nvSpPr>
          <p:cNvPr id="36" name="Shape 34"/>
          <p:cNvSpPr/>
          <p:nvPr/>
        </p:nvSpPr>
        <p:spPr>
          <a:xfrm>
            <a:off x="6327648" y="2523744"/>
            <a:ext cx="274320" cy="274320"/>
          </a:xfrm>
          <a:prstGeom prst="ellipse">
            <a:avLst/>
          </a:prstGeom>
          <a:solidFill>
            <a:srgbClr val="F39C12"/>
          </a:solidFill>
          <a:ln w="12700">
            <a:solidFill>
              <a:srgbClr val="F39C12"/>
            </a:solidFill>
            <a:prstDash val="solid"/>
          </a:ln>
        </p:spPr>
      </p:sp>
      <p:sp>
        <p:nvSpPr>
          <p:cNvPr id="37" name="Text 35"/>
          <p:cNvSpPr/>
          <p:nvPr/>
        </p:nvSpPr>
        <p:spPr>
          <a:xfrm>
            <a:off x="6665976" y="246888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Conscience des règles sociales</a:t>
            </a:r>
            <a:endParaRPr lang="en-US" sz="1100" dirty="0"/>
          </a:p>
        </p:txBody>
      </p:sp>
      <p:sp>
        <p:nvSpPr>
          <p:cNvPr id="38" name="Shape 36"/>
          <p:cNvSpPr/>
          <p:nvPr/>
        </p:nvSpPr>
        <p:spPr>
          <a:xfrm>
            <a:off x="6327648" y="3163824"/>
            <a:ext cx="274320" cy="274320"/>
          </a:xfrm>
          <a:prstGeom prst="ellipse">
            <a:avLst/>
          </a:prstGeom>
          <a:solidFill>
            <a:srgbClr val="F39C12"/>
          </a:solidFill>
          <a:ln w="12700">
            <a:solidFill>
              <a:srgbClr val="F39C12"/>
            </a:solidFill>
            <a:prstDash val="solid"/>
          </a:ln>
        </p:spPr>
      </p:sp>
      <p:sp>
        <p:nvSpPr>
          <p:cNvPr id="39" name="Text 37"/>
          <p:cNvSpPr/>
          <p:nvPr/>
        </p:nvSpPr>
        <p:spPr>
          <a:xfrm>
            <a:off x="6665976" y="310896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Pré-lecture / pré-écriture</a:t>
            </a:r>
            <a:endParaRPr lang="en-US" sz="1100" dirty="0"/>
          </a:p>
        </p:txBody>
      </p:sp>
      <p:sp>
        <p:nvSpPr>
          <p:cNvPr id="40" name="Shape 38"/>
          <p:cNvSpPr/>
          <p:nvPr/>
        </p:nvSpPr>
        <p:spPr>
          <a:xfrm>
            <a:off x="6327648" y="3803904"/>
            <a:ext cx="274320" cy="274320"/>
          </a:xfrm>
          <a:prstGeom prst="ellipse">
            <a:avLst/>
          </a:prstGeom>
          <a:solidFill>
            <a:srgbClr val="F39C12"/>
          </a:solidFill>
          <a:ln w="12700">
            <a:solidFill>
              <a:srgbClr val="F39C12"/>
            </a:solidFill>
            <a:prstDash val="solid"/>
          </a:ln>
        </p:spPr>
      </p:sp>
      <p:sp>
        <p:nvSpPr>
          <p:cNvPr id="41" name="Text 39"/>
          <p:cNvSpPr/>
          <p:nvPr/>
        </p:nvSpPr>
        <p:spPr>
          <a:xfrm>
            <a:off x="6665976" y="3749040"/>
            <a:ext cx="224028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Gestion émotionnelle</a:t>
            </a:r>
            <a:endParaRPr lang="en-US" sz="1100" dirty="0"/>
          </a:p>
        </p:txBody>
      </p:sp>
      <p:sp>
        <p:nvSpPr>
          <p:cNvPr id="42" name="Shape 40"/>
          <p:cNvSpPr/>
          <p:nvPr/>
        </p:nvSpPr>
        <p:spPr>
          <a:xfrm>
            <a:off x="274320" y="4773168"/>
            <a:ext cx="8595360" cy="0"/>
          </a:xfrm>
          <a:prstGeom prst="rect">
            <a:avLst/>
          </a:prstGeom>
          <a:solidFill>
            <a:srgbClr val="ECF0F1"/>
          </a:solidFill>
          <a:ln w="12700">
            <a:solidFill>
              <a:srgbClr val="ECF0F1"/>
            </a:solidFill>
            <a:prstDash val="solid"/>
          </a:ln>
        </p:spPr>
      </p:sp>
      <p:sp>
        <p:nvSpPr>
          <p:cNvPr id="43" name="Shape 41"/>
          <p:cNvSpPr/>
          <p:nvPr/>
        </p:nvSpPr>
        <p:spPr>
          <a:xfrm>
            <a:off x="274320" y="4507992"/>
            <a:ext cx="8595360" cy="246888"/>
          </a:xfrm>
          <a:prstGeom prst="rect">
            <a:avLst/>
          </a:prstGeom>
          <a:solidFill>
            <a:srgbClr val="E8F4FD"/>
          </a:solidFill>
          <a:ln w="12700">
            <a:solidFill>
              <a:srgbClr val="BDD7EE"/>
            </a:solidFill>
            <a:prstDash val="solid"/>
          </a:ln>
        </p:spPr>
      </p:sp>
      <p:sp>
        <p:nvSpPr>
          <p:cNvPr id="44" name="Text 42"/>
          <p:cNvSpPr/>
          <p:nvPr/>
        </p:nvSpPr>
        <p:spPr>
          <a:xfrm>
            <a:off x="411480" y="4507992"/>
            <a:ext cx="8321040" cy="246888"/>
          </a:xfrm>
          <a:prstGeom prst="rect">
            <a:avLst/>
          </a:prstGeom>
          <a:noFill/>
          <a:ln/>
        </p:spPr>
        <p:txBody>
          <a:bodyPr wrap="square" rtlCol="0" anchor="ctr"/>
          <a:lstStyle/>
          <a:p>
            <a:pPr marL="0" indent="0">
              <a:buNone/>
            </a:pPr>
            <a:r>
              <a:rPr lang="en-US" sz="1000" dirty="0">
                <a:solidFill>
                  <a:srgbClr val="1B4F72"/>
                </a:solidFill>
                <a:latin typeface="Calibri" pitchFamily="34" charset="0"/>
                <a:ea typeface="Calibri" pitchFamily="34" charset="-122"/>
                <a:cs typeface="Calibri" pitchFamily="34" charset="-120"/>
              </a:rPr>
              <a:t>💡  L'ATSEM est un régulateur émotionnel essentiel : nommer, valider et apaiser les émotions de l'enfant, sans jamais les minimiser.</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922B21"/>
          </a:solidFill>
          <a:ln w="12700">
            <a:solidFill>
              <a:srgbClr val="922B21"/>
            </a:solidFill>
            <a:prstDash val="solid"/>
          </a:ln>
        </p:spPr>
      </p:sp>
      <p:sp>
        <p:nvSpPr>
          <p:cNvPr id="3" name="Text 1"/>
          <p:cNvSpPr/>
          <p:nvPr/>
        </p:nvSpPr>
        <p:spPr>
          <a:xfrm>
            <a:off x="274320" y="0"/>
            <a:ext cx="7132320" cy="658368"/>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Module 3 — Hygiène, sécurité &amp; développement de l'enfant</a:t>
            </a:r>
            <a:endParaRPr lang="en-US" sz="2000" dirty="0"/>
          </a:p>
        </p:txBody>
      </p:sp>
      <p:sp>
        <p:nvSpPr>
          <p:cNvPr id="4" name="Shape 2"/>
          <p:cNvSpPr/>
          <p:nvPr/>
        </p:nvSpPr>
        <p:spPr>
          <a:xfrm>
            <a:off x="7955280" y="54864"/>
            <a:ext cx="1097280" cy="512064"/>
          </a:xfrm>
          <a:prstGeom prst="rect">
            <a:avLst/>
          </a:prstGeom>
          <a:solidFill>
            <a:srgbClr val="F39C12"/>
          </a:solidFill>
          <a:ln w="12700">
            <a:solidFill>
              <a:srgbClr val="F39C12"/>
            </a:solidFill>
            <a:prstDash val="solid"/>
          </a:ln>
        </p:spPr>
      </p:sp>
      <p:sp>
        <p:nvSpPr>
          <p:cNvPr id="5" name="Text 3"/>
          <p:cNvSpPr/>
          <p:nvPr/>
        </p:nvSpPr>
        <p:spPr>
          <a:xfrm>
            <a:off x="7955280" y="54864"/>
            <a:ext cx="1097280" cy="512064"/>
          </a:xfrm>
          <a:prstGeom prst="rect">
            <a:avLst/>
          </a:prstGeom>
          <a:noFill/>
          <a:ln/>
        </p:spPr>
        <p:txBody>
          <a:bodyPr wrap="square" lIns="0" tIns="0" rIns="0" bIns="0" rtlCol="0" anchor="ctr"/>
          <a:lstStyle/>
          <a:p>
            <a:pPr marL="0" indent="0" algn="ctr">
              <a:buNone/>
            </a:pPr>
            <a:r>
              <a:rPr lang="en-US" sz="1000" b="1" dirty="0">
                <a:solidFill>
                  <a:srgbClr val="FFFFFF"/>
                </a:solidFill>
              </a:rPr>
              <a:t>MODULE 3</a:t>
            </a:r>
            <a:endParaRPr lang="en-US" sz="1000" dirty="0"/>
          </a:p>
        </p:txBody>
      </p:sp>
      <p:sp>
        <p:nvSpPr>
          <p:cNvPr id="6" name="Text 4"/>
          <p:cNvSpPr/>
          <p:nvPr/>
        </p:nvSpPr>
        <p:spPr>
          <a:xfrm>
            <a:off x="274320" y="713232"/>
            <a:ext cx="8595360" cy="347472"/>
          </a:xfrm>
          <a:prstGeom prst="rect">
            <a:avLst/>
          </a:prstGeom>
          <a:noFill/>
          <a:ln/>
        </p:spPr>
        <p:txBody>
          <a:bodyPr wrap="square" rtlCol="0" anchor="ctr"/>
          <a:lstStyle/>
          <a:p>
            <a:pPr marL="0" indent="0">
              <a:buNone/>
            </a:pPr>
            <a:r>
              <a:rPr lang="en-US" sz="1300" b="1" dirty="0">
                <a:solidFill>
                  <a:srgbClr val="922B21"/>
                </a:solidFill>
                <a:latin typeface="Georgia" pitchFamily="34" charset="0"/>
                <a:ea typeface="Georgia" pitchFamily="34" charset="-122"/>
                <a:cs typeface="Georgia" pitchFamily="34" charset="-120"/>
              </a:rPr>
              <a:t>🧼  Protocoles d'hygiène, sécurité active &amp; développement 3-6 ans</a:t>
            </a:r>
            <a:endParaRPr lang="en-US" sz="1300" dirty="0"/>
          </a:p>
        </p:txBody>
      </p:sp>
      <p:sp>
        <p:nvSpPr>
          <p:cNvPr id="7" name="Shape 5"/>
          <p:cNvSpPr/>
          <p:nvPr/>
        </p:nvSpPr>
        <p:spPr>
          <a:xfrm>
            <a:off x="164592" y="1143000"/>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8" name="Shape 6"/>
          <p:cNvSpPr/>
          <p:nvPr/>
        </p:nvSpPr>
        <p:spPr>
          <a:xfrm>
            <a:off x="164592" y="1143000"/>
            <a:ext cx="2834640" cy="54864"/>
          </a:xfrm>
          <a:prstGeom prst="rect">
            <a:avLst/>
          </a:prstGeom>
          <a:solidFill>
            <a:srgbClr val="922B21"/>
          </a:solidFill>
          <a:ln w="12700">
            <a:solidFill>
              <a:srgbClr val="922B21"/>
            </a:solidFill>
            <a:prstDash val="solid"/>
          </a:ln>
        </p:spPr>
      </p:sp>
      <p:sp>
        <p:nvSpPr>
          <p:cNvPr id="9" name="Text 7"/>
          <p:cNvSpPr/>
          <p:nvPr/>
        </p:nvSpPr>
        <p:spPr>
          <a:xfrm>
            <a:off x="210312" y="123444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10" name="Text 8"/>
          <p:cNvSpPr/>
          <p:nvPr/>
        </p:nvSpPr>
        <p:spPr>
          <a:xfrm>
            <a:off x="731520" y="1234440"/>
            <a:ext cx="2176272" cy="411480"/>
          </a:xfrm>
          <a:prstGeom prst="rect">
            <a:avLst/>
          </a:prstGeom>
          <a:noFill/>
          <a:ln/>
        </p:spPr>
        <p:txBody>
          <a:bodyPr wrap="square" lIns="0" tIns="0" rIns="0" bIns="0" rtlCol="0" anchor="ctr"/>
          <a:lstStyle/>
          <a:p>
            <a:pPr marL="0" indent="0">
              <a:buNone/>
            </a:pPr>
            <a:r>
              <a:rPr lang="en-US" sz="1100" b="1" dirty="0">
                <a:solidFill>
                  <a:srgbClr val="922B21"/>
                </a:solidFill>
                <a:latin typeface="Calibri" pitchFamily="34" charset="0"/>
                <a:ea typeface="Calibri" pitchFamily="34" charset="-122"/>
                <a:cs typeface="Calibri" pitchFamily="34" charset="-120"/>
              </a:rPr>
              <a:t>Protocole lavage des mains OMS</a:t>
            </a:r>
            <a:endParaRPr lang="en-US" sz="1100" dirty="0"/>
          </a:p>
        </p:txBody>
      </p:sp>
      <p:sp>
        <p:nvSpPr>
          <p:cNvPr id="11" name="Text 9"/>
          <p:cNvSpPr/>
          <p:nvPr/>
        </p:nvSpPr>
        <p:spPr>
          <a:xfrm>
            <a:off x="256032" y="1709928"/>
            <a:ext cx="2651760" cy="2587752"/>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7 étapes (durée totale : 40-60 secondes)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1. Mouiller mains + poignets</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2. Savon : paume contre paume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3. Paume sur dos de la main (× 2)</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4. Doigts entrelacés</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5. Rotation pouce (chaque main)</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6. Bout des doigts sur paume (× 2)</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7. Rincer, sécher sans recontaminer</a:t>
            </a:r>
            <a:endParaRPr lang="en-US" sz="1100" dirty="0"/>
          </a:p>
        </p:txBody>
      </p:sp>
      <p:sp>
        <p:nvSpPr>
          <p:cNvPr id="12" name="Shape 10"/>
          <p:cNvSpPr/>
          <p:nvPr/>
        </p:nvSpPr>
        <p:spPr>
          <a:xfrm>
            <a:off x="3127248" y="1143000"/>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3" name="Shape 11"/>
          <p:cNvSpPr/>
          <p:nvPr/>
        </p:nvSpPr>
        <p:spPr>
          <a:xfrm>
            <a:off x="3127248" y="1143000"/>
            <a:ext cx="2834640" cy="54864"/>
          </a:xfrm>
          <a:prstGeom prst="rect">
            <a:avLst/>
          </a:prstGeom>
          <a:solidFill>
            <a:srgbClr val="922B21"/>
          </a:solidFill>
          <a:ln w="12700">
            <a:solidFill>
              <a:srgbClr val="922B21"/>
            </a:solidFill>
            <a:prstDash val="solid"/>
          </a:ln>
        </p:spPr>
      </p:sp>
      <p:sp>
        <p:nvSpPr>
          <p:cNvPr id="14" name="Text 12"/>
          <p:cNvSpPr/>
          <p:nvPr/>
        </p:nvSpPr>
        <p:spPr>
          <a:xfrm>
            <a:off x="3172968" y="123444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15" name="Text 13"/>
          <p:cNvSpPr/>
          <p:nvPr/>
        </p:nvSpPr>
        <p:spPr>
          <a:xfrm>
            <a:off x="3694176" y="1234440"/>
            <a:ext cx="2176272" cy="411480"/>
          </a:xfrm>
          <a:prstGeom prst="rect">
            <a:avLst/>
          </a:prstGeom>
          <a:noFill/>
          <a:ln/>
        </p:spPr>
        <p:txBody>
          <a:bodyPr wrap="square" lIns="0" tIns="0" rIns="0" bIns="0" rtlCol="0" anchor="ctr"/>
          <a:lstStyle/>
          <a:p>
            <a:pPr marL="0" indent="0">
              <a:buNone/>
            </a:pPr>
            <a:r>
              <a:rPr lang="en-US" sz="1100" b="1" dirty="0">
                <a:solidFill>
                  <a:srgbClr val="922B21"/>
                </a:solidFill>
                <a:latin typeface="Calibri" pitchFamily="34" charset="0"/>
                <a:ea typeface="Calibri" pitchFamily="34" charset="-122"/>
                <a:cs typeface="Calibri" pitchFamily="34" charset="-120"/>
              </a:rPr>
              <a:t>Protocole APS &amp; Signalement</a:t>
            </a:r>
            <a:endParaRPr lang="en-US" sz="1100" dirty="0"/>
          </a:p>
        </p:txBody>
      </p:sp>
      <p:sp>
        <p:nvSpPr>
          <p:cNvPr id="16" name="Text 14"/>
          <p:cNvSpPr/>
          <p:nvPr/>
        </p:nvSpPr>
        <p:spPr>
          <a:xfrm>
            <a:off x="3218688" y="1709928"/>
            <a:ext cx="2651760" cy="2587752"/>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Urgence : PROTÉGER → ALERTER → SECOURIR</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15 (SAMU) / 18 (pompiers) / 112</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Premiers secours non médicaux autorisés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Position Latérale de Sécurité (PLS)</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Compression d'une plaie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Signalement maltraitance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Ne PAS investiguer seul</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Appeler le 119 (enfance en danger)</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Rédiger fiche, remettre à la direction</a:t>
            </a:r>
            <a:endParaRPr lang="en-US" sz="1100" dirty="0"/>
          </a:p>
        </p:txBody>
      </p:sp>
      <p:sp>
        <p:nvSpPr>
          <p:cNvPr id="17" name="Shape 15"/>
          <p:cNvSpPr/>
          <p:nvPr/>
        </p:nvSpPr>
        <p:spPr>
          <a:xfrm>
            <a:off x="6089904" y="1143000"/>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8" name="Shape 16"/>
          <p:cNvSpPr/>
          <p:nvPr/>
        </p:nvSpPr>
        <p:spPr>
          <a:xfrm>
            <a:off x="6089904" y="1143000"/>
            <a:ext cx="2834640" cy="54864"/>
          </a:xfrm>
          <a:prstGeom prst="rect">
            <a:avLst/>
          </a:prstGeom>
          <a:solidFill>
            <a:srgbClr val="922B21"/>
          </a:solidFill>
          <a:ln w="12700">
            <a:solidFill>
              <a:srgbClr val="922B21"/>
            </a:solidFill>
            <a:prstDash val="solid"/>
          </a:ln>
        </p:spPr>
      </p:sp>
      <p:sp>
        <p:nvSpPr>
          <p:cNvPr id="19" name="Text 17"/>
          <p:cNvSpPr/>
          <p:nvPr/>
        </p:nvSpPr>
        <p:spPr>
          <a:xfrm>
            <a:off x="6135624" y="123444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20" name="Text 18"/>
          <p:cNvSpPr/>
          <p:nvPr/>
        </p:nvSpPr>
        <p:spPr>
          <a:xfrm>
            <a:off x="6656832" y="1234440"/>
            <a:ext cx="2176272" cy="411480"/>
          </a:xfrm>
          <a:prstGeom prst="rect">
            <a:avLst/>
          </a:prstGeom>
          <a:noFill/>
          <a:ln/>
        </p:spPr>
        <p:txBody>
          <a:bodyPr wrap="square" lIns="0" tIns="0" rIns="0" bIns="0" rtlCol="0" anchor="ctr"/>
          <a:lstStyle/>
          <a:p>
            <a:pPr marL="0" indent="0">
              <a:buNone/>
            </a:pPr>
            <a:r>
              <a:rPr lang="en-US" sz="1100" b="1" dirty="0">
                <a:solidFill>
                  <a:srgbClr val="922B21"/>
                </a:solidFill>
                <a:latin typeface="Calibri" pitchFamily="34" charset="0"/>
                <a:ea typeface="Calibri" pitchFamily="34" charset="-122"/>
                <a:cs typeface="Calibri" pitchFamily="34" charset="-120"/>
              </a:rPr>
              <a:t>PPMS : rôle précis de l'ATSEM</a:t>
            </a:r>
            <a:endParaRPr lang="en-US" sz="1100" dirty="0"/>
          </a:p>
        </p:txBody>
      </p:sp>
      <p:sp>
        <p:nvSpPr>
          <p:cNvPr id="21" name="Text 19"/>
          <p:cNvSpPr/>
          <p:nvPr/>
        </p:nvSpPr>
        <p:spPr>
          <a:xfrm>
            <a:off x="6181344" y="1709928"/>
            <a:ext cx="2651760" cy="2587752"/>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Plan Particulier de Mise en Sûreté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Évacuation incendie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Fermer fenêtres, prendre liste présence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Accompagner et compter les enfants</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Point de rassemblement : ne pas rentrer</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Confinement (alerte chimique / attentat)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Fermer/aveugler portes et fenêtres</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Calmer les enfants, éviter téléphones</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Attendre la levée d'alerte officielle</a:t>
            </a:r>
            <a:endParaRPr lang="en-US" sz="1100" dirty="0"/>
          </a:p>
        </p:txBody>
      </p:sp>
      <p:sp>
        <p:nvSpPr>
          <p:cNvPr id="22" name="Shape 20"/>
          <p:cNvSpPr/>
          <p:nvPr/>
        </p:nvSpPr>
        <p:spPr>
          <a:xfrm>
            <a:off x="164592" y="4453128"/>
            <a:ext cx="8814816" cy="384048"/>
          </a:xfrm>
          <a:prstGeom prst="rect">
            <a:avLst/>
          </a:prstGeom>
          <a:solidFill>
            <a:srgbClr val="EBF5FB"/>
          </a:solidFill>
          <a:ln w="19050">
            <a:solidFill>
              <a:srgbClr val="1B4F72"/>
            </a:solidFill>
            <a:prstDash val="solid"/>
          </a:ln>
          <a:effectLst>
            <a:outerShdw blurRad="76200" dist="25400" dir="8100000" algn="bl" rotWithShape="0">
              <a:srgbClr val="000000">
                <a:alpha val="10000"/>
              </a:srgbClr>
            </a:outerShdw>
          </a:effectLst>
        </p:spPr>
      </p:sp>
      <p:sp>
        <p:nvSpPr>
          <p:cNvPr id="23" name="Text 21"/>
          <p:cNvSpPr/>
          <p:nvPr/>
        </p:nvSpPr>
        <p:spPr>
          <a:xfrm>
            <a:off x="292608" y="4453128"/>
            <a:ext cx="8558784" cy="384048"/>
          </a:xfrm>
          <a:prstGeom prst="rect">
            <a:avLst/>
          </a:prstGeom>
          <a:noFill/>
          <a:ln/>
        </p:spPr>
        <p:txBody>
          <a:bodyPr wrap="square" rtlCol="0" anchor="ctr"/>
          <a:lstStyle/>
          <a:p>
            <a:pPr marL="0" indent="0">
              <a:buNone/>
            </a:pPr>
            <a:r>
              <a:rPr lang="en-US" sz="950" dirty="0">
                <a:solidFill>
                  <a:srgbClr val="1A252F"/>
                </a:solidFill>
                <a:latin typeface="Calibri" pitchFamily="34" charset="0"/>
                <a:ea typeface="Calibri" pitchFamily="34" charset="-122"/>
                <a:cs typeface="Calibri" pitchFamily="34" charset="-120"/>
              </a:rPr>
              <a:t>🧠  Développement 3-6 ans : L'enfant vit dans "l'ici et maintenant" — ses réactions sont neurologiquement normales. L'ATSEM agit comme co-régulateur externe : voix douce, contact rassurant, routine prévisible. Ces actions activent le système parasympathique de l'enfant.</a:t>
            </a:r>
            <a:endParaRPr lang="en-US" sz="950" dirty="0"/>
          </a:p>
        </p:txBody>
      </p:sp>
      <p:sp>
        <p:nvSpPr>
          <p:cNvPr id="24" name="Shape 22"/>
          <p:cNvSpPr/>
          <p:nvPr/>
        </p:nvSpPr>
        <p:spPr>
          <a:xfrm>
            <a:off x="0" y="4873752"/>
            <a:ext cx="9144000" cy="274320"/>
          </a:xfrm>
          <a:prstGeom prst="rect">
            <a:avLst/>
          </a:prstGeom>
          <a:solidFill>
            <a:srgbClr val="EBF5FB"/>
          </a:solidFill>
          <a:ln w="12700">
            <a:solidFill>
              <a:srgbClr val="ECF0F1"/>
            </a:solidFill>
            <a:prstDash val="solid"/>
          </a:ln>
        </p:spPr>
      </p:sp>
      <p:sp>
        <p:nvSpPr>
          <p:cNvPr id="25" name="Text 23"/>
          <p:cNvSpPr/>
          <p:nvPr/>
        </p:nvSpPr>
        <p:spPr>
          <a:xfrm>
            <a:off x="0" y="4873752"/>
            <a:ext cx="9144000" cy="274320"/>
          </a:xfrm>
          <a:prstGeom prst="rect">
            <a:avLst/>
          </a:prstGeom>
          <a:noFill/>
          <a:ln/>
        </p:spPr>
        <p:txBody>
          <a:bodyPr wrap="square" lIns="0" tIns="0" rIns="0" bIns="0" rtlCol="0" anchor="ctr"/>
          <a:lstStyle/>
          <a:p>
            <a:pPr marL="0" indent="0" algn="ctr">
              <a:buNone/>
            </a:pPr>
            <a:r>
              <a:rPr lang="en-US" sz="800" dirty="0">
                <a:solidFill>
                  <a:srgbClr val="7F8C8D"/>
                </a:solidFill>
              </a:rPr>
              <a:t>Formation ATSEM  •  Alliance Française Antsirabe  •  2026</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922B21"/>
          </a:solidFill>
          <a:ln w="12700">
            <a:solidFill>
              <a:srgbClr val="922B21"/>
            </a:solidFill>
            <a:prstDash val="solid"/>
          </a:ln>
        </p:spPr>
      </p:sp>
      <p:sp>
        <p:nvSpPr>
          <p:cNvPr id="3" name="Text 1"/>
          <p:cNvSpPr/>
          <p:nvPr/>
        </p:nvSpPr>
        <p:spPr>
          <a:xfrm>
            <a:off x="274320" y="0"/>
            <a:ext cx="7132320" cy="658368"/>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Module 3 — Activités pratiques &amp; Mises en situation</a:t>
            </a:r>
            <a:endParaRPr lang="en-US" sz="2000" dirty="0"/>
          </a:p>
        </p:txBody>
      </p:sp>
      <p:sp>
        <p:nvSpPr>
          <p:cNvPr id="4" name="Shape 2"/>
          <p:cNvSpPr/>
          <p:nvPr/>
        </p:nvSpPr>
        <p:spPr>
          <a:xfrm>
            <a:off x="7955280" y="54864"/>
            <a:ext cx="1097280" cy="512064"/>
          </a:xfrm>
          <a:prstGeom prst="rect">
            <a:avLst/>
          </a:prstGeom>
          <a:solidFill>
            <a:srgbClr val="F39C12"/>
          </a:solidFill>
          <a:ln w="12700">
            <a:solidFill>
              <a:srgbClr val="F39C12"/>
            </a:solidFill>
            <a:prstDash val="solid"/>
          </a:ln>
        </p:spPr>
      </p:sp>
      <p:sp>
        <p:nvSpPr>
          <p:cNvPr id="5" name="Text 3"/>
          <p:cNvSpPr/>
          <p:nvPr/>
        </p:nvSpPr>
        <p:spPr>
          <a:xfrm>
            <a:off x="7955280" y="54864"/>
            <a:ext cx="1097280" cy="512064"/>
          </a:xfrm>
          <a:prstGeom prst="rect">
            <a:avLst/>
          </a:prstGeom>
          <a:noFill/>
          <a:ln/>
        </p:spPr>
        <p:txBody>
          <a:bodyPr wrap="square" lIns="0" tIns="0" rIns="0" bIns="0" rtlCol="0" anchor="ctr"/>
          <a:lstStyle/>
          <a:p>
            <a:pPr marL="0" indent="0" algn="ctr">
              <a:buNone/>
            </a:pPr>
            <a:r>
              <a:rPr lang="en-US" sz="1000" b="1" dirty="0">
                <a:solidFill>
                  <a:srgbClr val="FFFFFF"/>
                </a:solidFill>
              </a:rPr>
              <a:t>MODULE 3</a:t>
            </a:r>
            <a:endParaRPr lang="en-US" sz="1000" dirty="0"/>
          </a:p>
        </p:txBody>
      </p:sp>
      <p:sp>
        <p:nvSpPr>
          <p:cNvPr id="6" name="Text 4"/>
          <p:cNvSpPr/>
          <p:nvPr/>
        </p:nvSpPr>
        <p:spPr>
          <a:xfrm>
            <a:off x="274320" y="713232"/>
            <a:ext cx="8595360" cy="347472"/>
          </a:xfrm>
          <a:prstGeom prst="rect">
            <a:avLst/>
          </a:prstGeom>
          <a:noFill/>
          <a:ln/>
        </p:spPr>
        <p:txBody>
          <a:bodyPr wrap="square" rtlCol="0" anchor="ctr"/>
          <a:lstStyle/>
          <a:p>
            <a:pPr marL="0" indent="0">
              <a:buNone/>
            </a:pPr>
            <a:r>
              <a:rPr lang="en-US" sz="1300" b="1" dirty="0">
                <a:solidFill>
                  <a:srgbClr val="922B21"/>
                </a:solidFill>
                <a:latin typeface="Georgia" pitchFamily="34" charset="0"/>
                <a:ea typeface="Georgia" pitchFamily="34" charset="-122"/>
                <a:cs typeface="Georgia" pitchFamily="34" charset="-120"/>
              </a:rPr>
              <a:t>🎭  Mise en pratique — Activités du Module 3</a:t>
            </a:r>
            <a:endParaRPr lang="en-US" sz="1300" dirty="0"/>
          </a:p>
        </p:txBody>
      </p:sp>
      <p:sp>
        <p:nvSpPr>
          <p:cNvPr id="7" name="Shape 5"/>
          <p:cNvSpPr/>
          <p:nvPr/>
        </p:nvSpPr>
        <p:spPr>
          <a:xfrm>
            <a:off x="164592" y="1143000"/>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8" name="Shape 6"/>
          <p:cNvSpPr/>
          <p:nvPr/>
        </p:nvSpPr>
        <p:spPr>
          <a:xfrm>
            <a:off x="256032" y="1234440"/>
            <a:ext cx="347472" cy="347472"/>
          </a:xfrm>
          <a:prstGeom prst="ellipse">
            <a:avLst/>
          </a:prstGeom>
          <a:solidFill>
            <a:srgbClr val="E74C3C"/>
          </a:solidFill>
          <a:ln w="12700">
            <a:solidFill>
              <a:srgbClr val="E74C3C"/>
            </a:solidFill>
            <a:prstDash val="solid"/>
          </a:ln>
        </p:spPr>
      </p:sp>
      <p:sp>
        <p:nvSpPr>
          <p:cNvPr id="9" name="Text 7"/>
          <p:cNvSpPr/>
          <p:nvPr/>
        </p:nvSpPr>
        <p:spPr>
          <a:xfrm>
            <a:off x="256032" y="1234440"/>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9</a:t>
            </a:r>
            <a:endParaRPr lang="en-US" sz="1200" dirty="0"/>
          </a:p>
        </p:txBody>
      </p:sp>
      <p:sp>
        <p:nvSpPr>
          <p:cNvPr id="10" name="Text 8"/>
          <p:cNvSpPr/>
          <p:nvPr/>
        </p:nvSpPr>
        <p:spPr>
          <a:xfrm>
            <a:off x="676656" y="1234440"/>
            <a:ext cx="3017520" cy="347472"/>
          </a:xfrm>
          <a:prstGeom prst="rect">
            <a:avLst/>
          </a:prstGeom>
          <a:noFill/>
          <a:ln/>
        </p:spPr>
        <p:txBody>
          <a:bodyPr wrap="square" lIns="0" tIns="0" rIns="0" bIns="0" rtlCol="0" anchor="ctr"/>
          <a:lstStyle/>
          <a:p>
            <a:pPr marL="0" indent="0">
              <a:buNone/>
            </a:pPr>
            <a:r>
              <a:rPr lang="en-US" sz="1100" b="1" dirty="0">
                <a:solidFill>
                  <a:srgbClr val="E74C3C"/>
                </a:solidFill>
                <a:latin typeface="Calibri" pitchFamily="34" charset="0"/>
                <a:ea typeface="Calibri" pitchFamily="34" charset="-122"/>
                <a:cs typeface="Calibri" pitchFamily="34" charset="-120"/>
              </a:rPr>
              <a:t>Audit sécurité de la classe : 20 critères</a:t>
            </a:r>
            <a:endParaRPr lang="en-US" sz="1100" dirty="0"/>
          </a:p>
        </p:txBody>
      </p:sp>
      <p:sp>
        <p:nvSpPr>
          <p:cNvPr id="13" name="Text 11"/>
          <p:cNvSpPr/>
          <p:nvPr/>
        </p:nvSpPr>
        <p:spPr>
          <a:xfrm>
            <a:off x="256032" y="1636776"/>
            <a:ext cx="4078224" cy="1106424"/>
          </a:xfrm>
          <a:prstGeom prst="rect">
            <a:avLst/>
          </a:prstGeom>
          <a:noFill/>
          <a:ln/>
        </p:spPr>
        <p:txBody>
          <a:bodyPr wrap="square" rtlCol="0" anchor="t"/>
          <a:lstStyle/>
          <a:p>
            <a:pPr marL="0" indent="0">
              <a:buNone/>
            </a:pPr>
            <a:r>
              <a:rPr lang="en-US" sz="1050" dirty="0">
                <a:solidFill>
                  <a:srgbClr val="2C3E50"/>
                </a:solidFill>
                <a:latin typeface="Calibri" pitchFamily="34" charset="0"/>
                <a:ea typeface="Calibri" pitchFamily="34" charset="-122"/>
                <a:cs typeface="Calibri" pitchFamily="34" charset="-120"/>
              </a:rPr>
              <a:t>Avec la grille des 20 critères (mobilier stable, prises électriques, produits chimiques hors de portée, angles vifs, accessibilité sanitaires...), inspecter l'espace simulé. RENDU : rapport priorisé (danger immédiat / à corriger / à surveiller). Restitution orale de 3 min par groupe. Correction collective.</a:t>
            </a:r>
            <a:endParaRPr lang="en-US" sz="1050" dirty="0"/>
          </a:p>
        </p:txBody>
      </p:sp>
      <p:sp>
        <p:nvSpPr>
          <p:cNvPr id="14" name="Shape 12"/>
          <p:cNvSpPr/>
          <p:nvPr/>
        </p:nvSpPr>
        <p:spPr>
          <a:xfrm>
            <a:off x="4572000" y="1143000"/>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5" name="Shape 13"/>
          <p:cNvSpPr/>
          <p:nvPr/>
        </p:nvSpPr>
        <p:spPr>
          <a:xfrm>
            <a:off x="4663440" y="1234440"/>
            <a:ext cx="347472" cy="347472"/>
          </a:xfrm>
          <a:prstGeom prst="ellipse">
            <a:avLst/>
          </a:prstGeom>
          <a:solidFill>
            <a:srgbClr val="E74C3C"/>
          </a:solidFill>
          <a:ln w="12700">
            <a:solidFill>
              <a:srgbClr val="E74C3C"/>
            </a:solidFill>
            <a:prstDash val="solid"/>
          </a:ln>
        </p:spPr>
      </p:sp>
      <p:sp>
        <p:nvSpPr>
          <p:cNvPr id="16" name="Text 14"/>
          <p:cNvSpPr/>
          <p:nvPr/>
        </p:nvSpPr>
        <p:spPr>
          <a:xfrm>
            <a:off x="4663440" y="1234440"/>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10</a:t>
            </a:r>
            <a:endParaRPr lang="en-US" sz="1200" dirty="0"/>
          </a:p>
        </p:txBody>
      </p:sp>
      <p:sp>
        <p:nvSpPr>
          <p:cNvPr id="17" name="Text 15"/>
          <p:cNvSpPr/>
          <p:nvPr/>
        </p:nvSpPr>
        <p:spPr>
          <a:xfrm>
            <a:off x="5084064" y="1234440"/>
            <a:ext cx="3017520" cy="347472"/>
          </a:xfrm>
          <a:prstGeom prst="rect">
            <a:avLst/>
          </a:prstGeom>
          <a:noFill/>
          <a:ln/>
        </p:spPr>
        <p:txBody>
          <a:bodyPr wrap="square" lIns="0" tIns="0" rIns="0" bIns="0" rtlCol="0" anchor="ctr"/>
          <a:lstStyle/>
          <a:p>
            <a:pPr marL="0" indent="0">
              <a:buNone/>
            </a:pPr>
            <a:r>
              <a:rPr lang="en-US" sz="1100" b="1" dirty="0">
                <a:solidFill>
                  <a:srgbClr val="E74C3C"/>
                </a:solidFill>
                <a:latin typeface="Calibri" pitchFamily="34" charset="0"/>
                <a:ea typeface="Calibri" pitchFamily="34" charset="-122"/>
                <a:cs typeface="Calibri" pitchFamily="34" charset="-120"/>
              </a:rPr>
              <a:t>Simulation lavage des mains OMS</a:t>
            </a:r>
            <a:endParaRPr lang="en-US" sz="1100" dirty="0"/>
          </a:p>
        </p:txBody>
      </p:sp>
      <p:sp>
        <p:nvSpPr>
          <p:cNvPr id="20" name="Text 18"/>
          <p:cNvSpPr/>
          <p:nvPr/>
        </p:nvSpPr>
        <p:spPr>
          <a:xfrm>
            <a:off x="4663440" y="1636776"/>
            <a:ext cx="4078224" cy="1106424"/>
          </a:xfrm>
          <a:prstGeom prst="rect">
            <a:avLst/>
          </a:prstGeom>
          <a:noFill/>
          <a:ln/>
        </p:spPr>
        <p:txBody>
          <a:bodyPr wrap="square" rtlCol="0" anchor="t"/>
          <a:lstStyle/>
          <a:p>
            <a:pPr marL="0" indent="0">
              <a:buNone/>
            </a:pPr>
            <a:r>
              <a:rPr lang="en-US" sz="1050" dirty="0">
                <a:solidFill>
                  <a:srgbClr val="2C3E50"/>
                </a:solidFill>
                <a:latin typeface="Calibri" pitchFamily="34" charset="0"/>
                <a:ea typeface="Calibri" pitchFamily="34" charset="-122"/>
                <a:cs typeface="Calibri" pitchFamily="34" charset="-120"/>
              </a:rPr>
              <a:t>Apprendre et exécuter les 7 étapes du protocole OMS. Puis enseigner le protocole à une pair-élève (qui joue le rôle d'un enfant de 4 ans). ÉVALUATION : respect des étapes, durée 40-60 sec, vocabulaire adapté. Variante : utiliser le gel colorant pour révéler les zones oubliées.</a:t>
            </a:r>
            <a:endParaRPr lang="en-US" sz="1050" dirty="0"/>
          </a:p>
        </p:txBody>
      </p:sp>
      <p:sp>
        <p:nvSpPr>
          <p:cNvPr id="21" name="Shape 19"/>
          <p:cNvSpPr/>
          <p:nvPr/>
        </p:nvSpPr>
        <p:spPr>
          <a:xfrm>
            <a:off x="164592" y="2953512"/>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22" name="Shape 20"/>
          <p:cNvSpPr/>
          <p:nvPr/>
        </p:nvSpPr>
        <p:spPr>
          <a:xfrm>
            <a:off x="256032" y="3044952"/>
            <a:ext cx="347472" cy="347472"/>
          </a:xfrm>
          <a:prstGeom prst="ellipse">
            <a:avLst/>
          </a:prstGeom>
          <a:solidFill>
            <a:srgbClr val="E74C3C"/>
          </a:solidFill>
          <a:ln w="12700">
            <a:solidFill>
              <a:srgbClr val="E74C3C"/>
            </a:solidFill>
            <a:prstDash val="solid"/>
          </a:ln>
        </p:spPr>
      </p:sp>
      <p:sp>
        <p:nvSpPr>
          <p:cNvPr id="23" name="Text 21"/>
          <p:cNvSpPr/>
          <p:nvPr/>
        </p:nvSpPr>
        <p:spPr>
          <a:xfrm>
            <a:off x="256032" y="3044952"/>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11</a:t>
            </a:r>
            <a:endParaRPr lang="en-US" sz="1200" dirty="0"/>
          </a:p>
        </p:txBody>
      </p:sp>
      <p:sp>
        <p:nvSpPr>
          <p:cNvPr id="24" name="Text 22"/>
          <p:cNvSpPr/>
          <p:nvPr/>
        </p:nvSpPr>
        <p:spPr>
          <a:xfrm>
            <a:off x="676656" y="3044952"/>
            <a:ext cx="3017520" cy="347472"/>
          </a:xfrm>
          <a:prstGeom prst="rect">
            <a:avLst/>
          </a:prstGeom>
          <a:noFill/>
          <a:ln/>
        </p:spPr>
        <p:txBody>
          <a:bodyPr wrap="square" lIns="0" tIns="0" rIns="0" bIns="0" rtlCol="0" anchor="ctr"/>
          <a:lstStyle/>
          <a:p>
            <a:pPr marL="0" indent="0">
              <a:buNone/>
            </a:pPr>
            <a:r>
              <a:rPr lang="en-US" sz="1100" b="1" dirty="0">
                <a:solidFill>
                  <a:srgbClr val="E74C3C"/>
                </a:solidFill>
                <a:latin typeface="Calibri" pitchFamily="34" charset="0"/>
                <a:ea typeface="Calibri" pitchFamily="34" charset="-122"/>
                <a:cs typeface="Calibri" pitchFamily="34" charset="-120"/>
              </a:rPr>
              <a:t>Lire et appliquer un PAI</a:t>
            </a:r>
            <a:endParaRPr lang="en-US" sz="1100" dirty="0"/>
          </a:p>
        </p:txBody>
      </p:sp>
      <p:sp>
        <p:nvSpPr>
          <p:cNvPr id="27" name="Text 25"/>
          <p:cNvSpPr/>
          <p:nvPr/>
        </p:nvSpPr>
        <p:spPr>
          <a:xfrm>
            <a:off x="256032" y="3447288"/>
            <a:ext cx="4078224" cy="1106424"/>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Étude de cas : lire un PAI fictif (enfant allergique aux arachides). Répondre à 5 questions : Que faire si l'enfant mange un aliment interdit ? Qui appeler en premier ? Où est rangé l'EpiPen ? Que noter ? Comment informer les parents sans paniquer ? Discussion sur les erreurs les plus fréquentes.</a:t>
            </a:r>
            <a:endParaRPr lang="en-US" sz="1100" dirty="0"/>
          </a:p>
        </p:txBody>
      </p:sp>
      <p:sp>
        <p:nvSpPr>
          <p:cNvPr id="28" name="Shape 26"/>
          <p:cNvSpPr/>
          <p:nvPr/>
        </p:nvSpPr>
        <p:spPr>
          <a:xfrm>
            <a:off x="4572000" y="2953512"/>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29" name="Shape 27"/>
          <p:cNvSpPr/>
          <p:nvPr/>
        </p:nvSpPr>
        <p:spPr>
          <a:xfrm>
            <a:off x="4663440" y="3044952"/>
            <a:ext cx="347472" cy="347472"/>
          </a:xfrm>
          <a:prstGeom prst="ellipse">
            <a:avLst/>
          </a:prstGeom>
          <a:solidFill>
            <a:srgbClr val="E74C3C"/>
          </a:solidFill>
          <a:ln w="12700">
            <a:solidFill>
              <a:srgbClr val="E74C3C"/>
            </a:solidFill>
            <a:prstDash val="solid"/>
          </a:ln>
        </p:spPr>
      </p:sp>
      <p:sp>
        <p:nvSpPr>
          <p:cNvPr id="30" name="Text 28"/>
          <p:cNvSpPr/>
          <p:nvPr/>
        </p:nvSpPr>
        <p:spPr>
          <a:xfrm>
            <a:off x="4663440" y="3044952"/>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12</a:t>
            </a:r>
            <a:endParaRPr lang="en-US" sz="1200" dirty="0"/>
          </a:p>
        </p:txBody>
      </p:sp>
      <p:sp>
        <p:nvSpPr>
          <p:cNvPr id="31" name="Text 29"/>
          <p:cNvSpPr/>
          <p:nvPr/>
        </p:nvSpPr>
        <p:spPr>
          <a:xfrm>
            <a:off x="5084064" y="3044952"/>
            <a:ext cx="3017520" cy="347472"/>
          </a:xfrm>
          <a:prstGeom prst="rect">
            <a:avLst/>
          </a:prstGeom>
          <a:noFill/>
          <a:ln/>
        </p:spPr>
        <p:txBody>
          <a:bodyPr wrap="square" lIns="0" tIns="0" rIns="0" bIns="0" rtlCol="0" anchor="ctr"/>
          <a:lstStyle/>
          <a:p>
            <a:pPr marL="0" indent="0">
              <a:buNone/>
            </a:pPr>
            <a:r>
              <a:rPr lang="en-US" sz="1100" b="1" dirty="0">
                <a:solidFill>
                  <a:srgbClr val="E74C3C"/>
                </a:solidFill>
                <a:latin typeface="Calibri" pitchFamily="34" charset="0"/>
                <a:ea typeface="Calibri" pitchFamily="34" charset="-122"/>
                <a:cs typeface="Calibri" pitchFamily="34" charset="-120"/>
              </a:rPr>
              <a:t>Jeu de rôle : enfant en détresse émotionnelle</a:t>
            </a:r>
            <a:endParaRPr lang="en-US" sz="1100" dirty="0"/>
          </a:p>
        </p:txBody>
      </p:sp>
      <p:sp>
        <p:nvSpPr>
          <p:cNvPr id="34" name="Text 32"/>
          <p:cNvSpPr/>
          <p:nvPr/>
        </p:nvSpPr>
        <p:spPr>
          <a:xfrm>
            <a:off x="4663440" y="3447288"/>
            <a:ext cx="4078224" cy="1106424"/>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SCÉNARIO : Un enfant pleure depuis 15 min, refuse tout contact, dit "je veux ma maman". L'enseignant est en réunion d'urgence. CONSIGNE : Appliquer les techniques de co-régulation émotionnelle (voix, espace, contact). Ne PAS promettre ce qu'on ne peut garantir. 5 min de jeu de rôle + 10 min débrief collectif.</a:t>
            </a:r>
            <a:endParaRPr lang="en-US" sz="1100" dirty="0"/>
          </a:p>
        </p:txBody>
      </p:sp>
      <p:sp>
        <p:nvSpPr>
          <p:cNvPr id="35" name="Shape 33"/>
          <p:cNvSpPr/>
          <p:nvPr/>
        </p:nvSpPr>
        <p:spPr>
          <a:xfrm>
            <a:off x="0" y="4873752"/>
            <a:ext cx="9144000" cy="274320"/>
          </a:xfrm>
          <a:prstGeom prst="rect">
            <a:avLst/>
          </a:prstGeom>
          <a:solidFill>
            <a:srgbClr val="EBF5FB"/>
          </a:solidFill>
          <a:ln w="12700">
            <a:solidFill>
              <a:srgbClr val="ECF0F1"/>
            </a:solidFill>
            <a:prstDash val="solid"/>
          </a:ln>
        </p:spPr>
      </p:sp>
      <p:sp>
        <p:nvSpPr>
          <p:cNvPr id="36" name="Text 34"/>
          <p:cNvSpPr/>
          <p:nvPr/>
        </p:nvSpPr>
        <p:spPr>
          <a:xfrm>
            <a:off x="0" y="4873752"/>
            <a:ext cx="9144000" cy="274320"/>
          </a:xfrm>
          <a:prstGeom prst="rect">
            <a:avLst/>
          </a:prstGeom>
          <a:noFill/>
          <a:ln/>
        </p:spPr>
        <p:txBody>
          <a:bodyPr wrap="square" lIns="0" tIns="0" rIns="0" bIns="0" rtlCol="0" anchor="ctr"/>
          <a:lstStyle/>
          <a:p>
            <a:pPr marL="0" indent="0" algn="ctr">
              <a:buNone/>
            </a:pPr>
            <a:r>
              <a:rPr lang="en-US" sz="800" dirty="0">
                <a:solidFill>
                  <a:srgbClr val="7F8C8D"/>
                </a:solidFill>
              </a:rPr>
              <a:t>Formation ATSEM  •  Alliance Française Antsirabe  •  2026</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3">
    <p:bg>
      <p:bgPr>
        <a:solidFill>
          <a:srgbClr val="1B4F72"/>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F39C12"/>
          </a:solidFill>
          <a:ln w="12700">
            <a:solidFill>
              <a:srgbClr val="F39C12"/>
            </a:solidFill>
            <a:prstDash val="solid"/>
          </a:ln>
        </p:spPr>
      </p:sp>
      <p:sp>
        <p:nvSpPr>
          <p:cNvPr id="3" name="Shape 1"/>
          <p:cNvSpPr/>
          <p:nvPr/>
        </p:nvSpPr>
        <p:spPr>
          <a:xfrm>
            <a:off x="7498080" y="-1097280"/>
            <a:ext cx="3200400" cy="3200400"/>
          </a:xfrm>
          <a:prstGeom prst="ellipse">
            <a:avLst/>
          </a:prstGeom>
          <a:solidFill>
            <a:srgbClr val="2874A6">
              <a:alpha val="25000"/>
            </a:srgbClr>
          </a:solidFill>
          <a:ln w="12700">
            <a:solidFill>
              <a:srgbClr val="2874A6">
                <a:alpha val="25000"/>
              </a:srgbClr>
            </a:solidFill>
            <a:prstDash val="solid"/>
          </a:ln>
        </p:spPr>
      </p:sp>
      <p:sp>
        <p:nvSpPr>
          <p:cNvPr id="4" name="Shape 2"/>
          <p:cNvSpPr/>
          <p:nvPr/>
        </p:nvSpPr>
        <p:spPr>
          <a:xfrm>
            <a:off x="8046720" y="-457200"/>
            <a:ext cx="2011680" cy="2011680"/>
          </a:xfrm>
          <a:prstGeom prst="ellipse">
            <a:avLst/>
          </a:prstGeom>
          <a:solidFill>
            <a:srgbClr val="F39C12">
              <a:alpha val="20000"/>
            </a:srgbClr>
          </a:solidFill>
          <a:ln w="12700">
            <a:solidFill>
              <a:srgbClr val="F39C12">
                <a:alpha val="20000"/>
              </a:srgbClr>
            </a:solidFill>
            <a:prstDash val="solid"/>
          </a:ln>
        </p:spPr>
      </p:sp>
      <p:sp>
        <p:nvSpPr>
          <p:cNvPr id="5" name="Shape 3"/>
          <p:cNvSpPr/>
          <p:nvPr/>
        </p:nvSpPr>
        <p:spPr>
          <a:xfrm>
            <a:off x="548640" y="457200"/>
            <a:ext cx="2286000" cy="347472"/>
          </a:xfrm>
          <a:prstGeom prst="rect">
            <a:avLst/>
          </a:prstGeom>
          <a:solidFill>
            <a:srgbClr val="F39C12"/>
          </a:solidFill>
          <a:ln w="12700">
            <a:solidFill>
              <a:srgbClr val="F39C12"/>
            </a:solidFill>
            <a:prstDash val="solid"/>
          </a:ln>
          <a:effectLst>
            <a:outerShdw blurRad="101600" dist="38100" dir="8100000" algn="bl" rotWithShape="0">
              <a:srgbClr val="000000">
                <a:alpha val="12000"/>
              </a:srgbClr>
            </a:outerShdw>
          </a:effectLst>
        </p:spPr>
      </p:sp>
      <p:sp>
        <p:nvSpPr>
          <p:cNvPr id="6" name="Text 4"/>
          <p:cNvSpPr/>
          <p:nvPr/>
        </p:nvSpPr>
        <p:spPr>
          <a:xfrm>
            <a:off x="548640" y="457200"/>
            <a:ext cx="2286000" cy="347472"/>
          </a:xfrm>
          <a:prstGeom prst="rect">
            <a:avLst/>
          </a:prstGeom>
          <a:noFill/>
          <a:ln/>
        </p:spPr>
        <p:txBody>
          <a:bodyPr wrap="square" lIns="0" tIns="0" rIns="0" bIns="0" rtlCol="0" anchor="ctr"/>
          <a:lstStyle/>
          <a:p>
            <a:pPr marL="0" indent="0" algn="ctr">
              <a:buNone/>
            </a:pPr>
            <a:r>
              <a:rPr lang="en-US" sz="1100" b="1" dirty="0">
                <a:solidFill>
                  <a:srgbClr val="FFFFFF"/>
                </a:solidFill>
              </a:rPr>
              <a:t>MODULE </a:t>
            </a:r>
            <a:r>
              <a:rPr lang="en-US" sz="1100" b="1" dirty="0" smtClean="0">
                <a:solidFill>
                  <a:srgbClr val="FFFFFF"/>
                </a:solidFill>
              </a:rPr>
              <a:t>04</a:t>
            </a:r>
            <a:endParaRPr lang="en-US" sz="1100" dirty="0"/>
          </a:p>
        </p:txBody>
      </p:sp>
      <p:sp>
        <p:nvSpPr>
          <p:cNvPr id="7" name="Text 5"/>
          <p:cNvSpPr/>
          <p:nvPr/>
        </p:nvSpPr>
        <p:spPr>
          <a:xfrm>
            <a:off x="548640" y="1188720"/>
            <a:ext cx="8046720" cy="2011680"/>
          </a:xfrm>
          <a:prstGeom prst="rect">
            <a:avLst/>
          </a:prstGeom>
          <a:noFill/>
          <a:ln/>
        </p:spPr>
        <p:txBody>
          <a:bodyPr wrap="square"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Module 4</a:t>
            </a:r>
            <a:endParaRPr lang="en-US" sz="3600" dirty="0"/>
          </a:p>
          <a:p>
            <a:pPr marL="0" indent="0">
              <a:buNone/>
            </a:pPr>
            <a:r>
              <a:rPr lang="en-US" sz="3600" b="1" dirty="0">
                <a:solidFill>
                  <a:srgbClr val="FFFFFF"/>
                </a:solidFill>
                <a:latin typeface="Georgia" pitchFamily="34" charset="0"/>
                <a:ea typeface="Georgia" pitchFamily="34" charset="-122"/>
                <a:cs typeface="Georgia" pitchFamily="34" charset="-120"/>
              </a:rPr>
              <a:t>Communication &amp; Travail en Équipe</a:t>
            </a:r>
            <a:endParaRPr lang="en-US" sz="3600" dirty="0"/>
          </a:p>
        </p:txBody>
      </p:sp>
      <p:sp>
        <p:nvSpPr>
          <p:cNvPr id="8" name="Text 6"/>
          <p:cNvSpPr/>
          <p:nvPr/>
        </p:nvSpPr>
        <p:spPr>
          <a:xfrm>
            <a:off x="548640" y="3246120"/>
            <a:ext cx="8046720" cy="640080"/>
          </a:xfrm>
          <a:prstGeom prst="rect">
            <a:avLst/>
          </a:prstGeom>
          <a:noFill/>
          <a:ln/>
        </p:spPr>
        <p:txBody>
          <a:bodyPr wrap="square" rtlCol="0" anchor="ctr"/>
          <a:lstStyle/>
          <a:p>
            <a:pPr marL="0" indent="0">
              <a:buNone/>
            </a:pPr>
            <a:r>
              <a:rPr lang="en-US" sz="1600" dirty="0">
                <a:solidFill>
                  <a:srgbClr val="CADCFC"/>
                </a:solidFill>
                <a:latin typeface="Calibri" pitchFamily="34" charset="0"/>
                <a:ea typeface="Calibri" pitchFamily="34" charset="-122"/>
                <a:cs typeface="Calibri" pitchFamily="34" charset="-120"/>
              </a:rPr>
              <a:t>Coopération • Outils professionnels • Relation avec les familles</a:t>
            </a:r>
            <a:endParaRPr lang="en-US" sz="1600" dirty="0"/>
          </a:p>
        </p:txBody>
      </p:sp>
      <p:sp>
        <p:nvSpPr>
          <p:cNvPr id="9" name="Shape 7"/>
          <p:cNvSpPr/>
          <p:nvPr/>
        </p:nvSpPr>
        <p:spPr>
          <a:xfrm>
            <a:off x="0" y="4800600"/>
            <a:ext cx="9144000" cy="342900"/>
          </a:xfrm>
          <a:prstGeom prst="rect">
            <a:avLst/>
          </a:prstGeom>
          <a:solidFill>
            <a:srgbClr val="2874A6">
              <a:alpha val="60000"/>
            </a:srgbClr>
          </a:solidFill>
          <a:ln w="12700">
            <a:solidFill>
              <a:srgbClr val="2874A6"/>
            </a:solidFill>
            <a:prstDash val="solid"/>
          </a:ln>
        </p:spPr>
      </p:sp>
      <p:sp>
        <p:nvSpPr>
          <p:cNvPr id="10" name="Text 8"/>
          <p:cNvSpPr/>
          <p:nvPr/>
        </p:nvSpPr>
        <p:spPr>
          <a:xfrm>
            <a:off x="365760" y="4800600"/>
            <a:ext cx="8412480" cy="342900"/>
          </a:xfrm>
          <a:prstGeom prst="rect">
            <a:avLst/>
          </a:prstGeom>
          <a:noFill/>
          <a:ln/>
        </p:spPr>
        <p:txBody>
          <a:bodyPr wrap="square" rtlCol="0" anchor="ctr"/>
          <a:lstStyle/>
          <a:p>
            <a:pPr marL="0" indent="0" algn="ctr">
              <a:buNone/>
            </a:pPr>
            <a:r>
              <a:rPr lang="en-US" sz="900" dirty="0">
                <a:solidFill>
                  <a:srgbClr val="CADCFC"/>
                </a:solidFill>
              </a:rPr>
              <a:t>Alliance Française Antsirabe  |  Formation ATSEM  |  Avril 2026</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4F72"/>
          </a:solidFill>
          <a:ln w="12700">
            <a:solidFill>
              <a:srgbClr val="1B4F72"/>
            </a:solidFill>
            <a:prstDash val="solid"/>
          </a:ln>
        </p:spPr>
      </p:sp>
      <p:sp>
        <p:nvSpPr>
          <p:cNvPr id="3" name="Text 1"/>
          <p:cNvSpPr/>
          <p:nvPr/>
        </p:nvSpPr>
        <p:spPr>
          <a:xfrm>
            <a:off x="320040" y="0"/>
            <a:ext cx="777240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Bienvenue à cette Formation !</a:t>
            </a:r>
            <a:endParaRPr lang="en-US" sz="2000" dirty="0"/>
          </a:p>
        </p:txBody>
      </p:sp>
      <p:sp>
        <p:nvSpPr>
          <p:cNvPr id="4" name="Shape 2"/>
          <p:cNvSpPr/>
          <p:nvPr/>
        </p:nvSpPr>
        <p:spPr>
          <a:xfrm>
            <a:off x="0" y="4892040"/>
            <a:ext cx="9144000" cy="251460"/>
          </a:xfrm>
          <a:prstGeom prst="rect">
            <a:avLst/>
          </a:prstGeom>
          <a:solidFill>
            <a:srgbClr val="EBF5FB"/>
          </a:solidFill>
          <a:ln w="12700">
            <a:solidFill>
              <a:srgbClr val="ECF0F1"/>
            </a:solidFill>
            <a:prstDash val="solid"/>
          </a:ln>
        </p:spPr>
      </p:sp>
      <p:sp>
        <p:nvSpPr>
          <p:cNvPr id="5" name="Text 3"/>
          <p:cNvSpPr/>
          <p:nvPr/>
        </p:nvSpPr>
        <p:spPr>
          <a:xfrm>
            <a:off x="274320" y="4892040"/>
            <a:ext cx="8595360" cy="251460"/>
          </a:xfrm>
          <a:prstGeom prst="rect">
            <a:avLst/>
          </a:prstGeom>
          <a:noFill/>
          <a:ln/>
        </p:spPr>
        <p:txBody>
          <a:bodyPr wrap="square" rtlCol="0" anchor="ctr"/>
          <a:lstStyle/>
          <a:p>
            <a:pPr marL="0" indent="0" algn="ctr">
              <a:buNone/>
            </a:pPr>
            <a:r>
              <a:rPr lang="en-US" sz="800" dirty="0">
                <a:solidFill>
                  <a:srgbClr val="7F8C8D"/>
                </a:solidFill>
              </a:rPr>
              <a:t>Formation ATSEM  •  Alliance Française Antsirabe  •  2026</a:t>
            </a:r>
            <a:endParaRPr lang="en-US" sz="800" dirty="0"/>
          </a:p>
        </p:txBody>
      </p:sp>
      <p:sp>
        <p:nvSpPr>
          <p:cNvPr id="6" name="Shape 4"/>
          <p:cNvSpPr/>
          <p:nvPr/>
        </p:nvSpPr>
        <p:spPr>
          <a:xfrm>
            <a:off x="320040" y="822960"/>
            <a:ext cx="4114800" cy="388620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7" name="Shape 5"/>
          <p:cNvSpPr/>
          <p:nvPr/>
        </p:nvSpPr>
        <p:spPr>
          <a:xfrm>
            <a:off x="320040" y="822960"/>
            <a:ext cx="4114800" cy="73152"/>
          </a:xfrm>
          <a:prstGeom prst="rect">
            <a:avLst/>
          </a:prstGeom>
          <a:solidFill>
            <a:srgbClr val="F39C12"/>
          </a:solidFill>
          <a:ln w="12700">
            <a:solidFill>
              <a:srgbClr val="F39C12"/>
            </a:solidFill>
            <a:prstDash val="solid"/>
          </a:ln>
        </p:spPr>
      </p:sp>
      <p:sp>
        <p:nvSpPr>
          <p:cNvPr id="8" name="Text 6"/>
          <p:cNvSpPr/>
          <p:nvPr/>
        </p:nvSpPr>
        <p:spPr>
          <a:xfrm>
            <a:off x="457200" y="896112"/>
            <a:ext cx="3840480" cy="384048"/>
          </a:xfrm>
          <a:prstGeom prst="rect">
            <a:avLst/>
          </a:prstGeom>
          <a:noFill/>
          <a:ln/>
        </p:spPr>
        <p:txBody>
          <a:bodyPr wrap="square" rtlCol="0" anchor="ctr"/>
          <a:lstStyle/>
          <a:p>
            <a:pPr marL="0" indent="0">
              <a:buNone/>
            </a:pPr>
            <a:r>
              <a:rPr lang="en-US" sz="1300" b="1" dirty="0">
                <a:solidFill>
                  <a:srgbClr val="1B4F72"/>
                </a:solidFill>
                <a:latin typeface="Georgia" pitchFamily="34" charset="0"/>
                <a:ea typeface="Georgia" pitchFamily="34" charset="-122"/>
                <a:cs typeface="Georgia" pitchFamily="34" charset="-120"/>
              </a:rPr>
              <a:t>👋  Un mot de votre formatrice</a:t>
            </a:r>
            <a:endParaRPr lang="en-US" sz="1300" dirty="0"/>
          </a:p>
        </p:txBody>
      </p:sp>
      <p:sp>
        <p:nvSpPr>
          <p:cNvPr id="9" name="Text 7"/>
          <p:cNvSpPr/>
          <p:nvPr/>
        </p:nvSpPr>
        <p:spPr>
          <a:xfrm>
            <a:off x="457200" y="1371600"/>
            <a:ext cx="3794760" cy="3246120"/>
          </a:xfrm>
          <a:prstGeom prst="rect">
            <a:avLst/>
          </a:prstGeom>
          <a:noFill/>
          <a:ln/>
        </p:spPr>
        <p:txBody>
          <a:bodyPr wrap="square" rtlCol="0" anchor="ctr"/>
          <a:lstStyle/>
          <a:p>
            <a:pPr marL="0" indent="0">
              <a:spcAft>
                <a:spcPts val="400"/>
              </a:spcAft>
              <a:buNone/>
            </a:pPr>
            <a:r>
              <a:rPr lang="en-US" sz="1200" b="1" dirty="0">
                <a:solidFill>
                  <a:srgbClr val="1B4F72"/>
                </a:solidFill>
                <a:latin typeface="Calibri" pitchFamily="34" charset="0"/>
                <a:ea typeface="Calibri" pitchFamily="34" charset="-122"/>
                <a:cs typeface="Calibri" pitchFamily="34" charset="-120"/>
              </a:rPr>
              <a:t>Bonjour à toutes et à tous !
</a:t>
            </a:r>
            <a:r>
              <a:rPr lang="en-US" sz="1200" dirty="0">
                <a:solidFill>
                  <a:srgbClr val="1A252F"/>
                </a:solidFill>
                <a:latin typeface="Calibri" pitchFamily="34" charset="0"/>
                <a:ea typeface="Calibri" pitchFamily="34" charset="-122"/>
                <a:cs typeface="Calibri" pitchFamily="34" charset="-120"/>
              </a:rPr>
              <a:t>Je suis très heureuse de vous accueillir aujourd'hui. Je suis formatrice spécialisée dans la petite enfance.
Le métier d'ATSEM évolue sans cesse : les protocoles d'hygiène changent, notre compréhension de l'enfant progresse et les attentes des familles aussi.
</a:t>
            </a:r>
            <a:r>
              <a:rPr lang="en-US" sz="1200" i="1" dirty="0">
                <a:solidFill>
                  <a:srgbClr val="1A252F"/>
                </a:solidFill>
                <a:latin typeface="Calibri" pitchFamily="34" charset="0"/>
                <a:ea typeface="Calibri" pitchFamily="34" charset="-122"/>
                <a:cs typeface="Calibri" pitchFamily="34" charset="-120"/>
              </a:rPr>
              <a:t>Cette formation vise à actualiser vos connaissances et sécuriser vos pratiques professionnelles.</a:t>
            </a:r>
            <a:endParaRPr lang="en-US" sz="1200" dirty="0"/>
          </a:p>
        </p:txBody>
      </p:sp>
      <p:sp>
        <p:nvSpPr>
          <p:cNvPr id="10" name="Shape 8"/>
          <p:cNvSpPr/>
          <p:nvPr/>
        </p:nvSpPr>
        <p:spPr>
          <a:xfrm>
            <a:off x="4754880" y="822960"/>
            <a:ext cx="4069080" cy="388620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11" name="Shape 9"/>
          <p:cNvSpPr/>
          <p:nvPr/>
        </p:nvSpPr>
        <p:spPr>
          <a:xfrm>
            <a:off x="4754880" y="822960"/>
            <a:ext cx="4069080" cy="73152"/>
          </a:xfrm>
          <a:prstGeom prst="rect">
            <a:avLst/>
          </a:prstGeom>
          <a:solidFill>
            <a:srgbClr val="1B4F72"/>
          </a:solidFill>
          <a:ln w="12700">
            <a:solidFill>
              <a:srgbClr val="1B4F72"/>
            </a:solidFill>
            <a:prstDash val="solid"/>
          </a:ln>
        </p:spPr>
      </p:sp>
      <p:sp>
        <p:nvSpPr>
          <p:cNvPr id="12" name="Text 10"/>
          <p:cNvSpPr/>
          <p:nvPr/>
        </p:nvSpPr>
        <p:spPr>
          <a:xfrm>
            <a:off x="4892040" y="896112"/>
            <a:ext cx="3749040" cy="384048"/>
          </a:xfrm>
          <a:prstGeom prst="rect">
            <a:avLst/>
          </a:prstGeom>
          <a:noFill/>
          <a:ln/>
        </p:spPr>
        <p:txBody>
          <a:bodyPr wrap="square" rtlCol="0" anchor="ctr"/>
          <a:lstStyle/>
          <a:p>
            <a:pPr marL="0" indent="0">
              <a:buNone/>
            </a:pPr>
            <a:r>
              <a:rPr lang="en-US" sz="1300" b="1" dirty="0">
                <a:solidFill>
                  <a:srgbClr val="1B4F72"/>
                </a:solidFill>
                <a:latin typeface="Georgia" pitchFamily="34" charset="0"/>
                <a:ea typeface="Georgia" pitchFamily="34" charset="-122"/>
                <a:cs typeface="Georgia" pitchFamily="34" charset="-120"/>
              </a:rPr>
              <a:t>🎯  Objectifs de la formation</a:t>
            </a:r>
            <a:endParaRPr lang="en-US" sz="1300" dirty="0"/>
          </a:p>
        </p:txBody>
      </p:sp>
      <p:sp>
        <p:nvSpPr>
          <p:cNvPr id="13" name="Shape 11"/>
          <p:cNvSpPr/>
          <p:nvPr/>
        </p:nvSpPr>
        <p:spPr>
          <a:xfrm>
            <a:off x="4892040" y="1408176"/>
            <a:ext cx="347472" cy="347472"/>
          </a:xfrm>
          <a:prstGeom prst="ellipse">
            <a:avLst/>
          </a:prstGeom>
          <a:solidFill>
            <a:srgbClr val="F39C12"/>
          </a:solidFill>
          <a:ln w="12700">
            <a:solidFill>
              <a:srgbClr val="F39C12"/>
            </a:solidFill>
            <a:prstDash val="solid"/>
          </a:ln>
        </p:spPr>
      </p:sp>
      <p:sp>
        <p:nvSpPr>
          <p:cNvPr id="14" name="Text 12"/>
          <p:cNvSpPr/>
          <p:nvPr/>
        </p:nvSpPr>
        <p:spPr>
          <a:xfrm>
            <a:off x="4892040" y="1408176"/>
            <a:ext cx="347472" cy="347472"/>
          </a:xfrm>
          <a:prstGeom prst="rect">
            <a:avLst/>
          </a:prstGeom>
          <a:noFill/>
          <a:ln/>
        </p:spPr>
        <p:txBody>
          <a:bodyPr wrap="square" lIns="0" tIns="0" rIns="0" bIns="0" rtlCol="0" anchor="ctr"/>
          <a:lstStyle/>
          <a:p>
            <a:pPr marL="0" indent="0" algn="ctr">
              <a:buNone/>
            </a:pPr>
            <a:r>
              <a:rPr lang="en-US" sz="1400" dirty="0">
                <a:solidFill>
                  <a:srgbClr val="000000"/>
                </a:solidFill>
              </a:rPr>
              <a:t>📚</a:t>
            </a:r>
            <a:endParaRPr lang="en-US" sz="1400" dirty="0"/>
          </a:p>
        </p:txBody>
      </p:sp>
      <p:sp>
        <p:nvSpPr>
          <p:cNvPr id="15" name="Text 13"/>
          <p:cNvSpPr/>
          <p:nvPr/>
        </p:nvSpPr>
        <p:spPr>
          <a:xfrm>
            <a:off x="5321808" y="1389888"/>
            <a:ext cx="333756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Maîtriser le cadre légal et les missions de l'ATSEM</a:t>
            </a:r>
            <a:endParaRPr lang="en-US" sz="1100" dirty="0"/>
          </a:p>
        </p:txBody>
      </p:sp>
      <p:sp>
        <p:nvSpPr>
          <p:cNvPr id="16" name="Shape 14"/>
          <p:cNvSpPr/>
          <p:nvPr/>
        </p:nvSpPr>
        <p:spPr>
          <a:xfrm>
            <a:off x="4892040" y="2029968"/>
            <a:ext cx="347472" cy="347472"/>
          </a:xfrm>
          <a:prstGeom prst="ellipse">
            <a:avLst/>
          </a:prstGeom>
          <a:solidFill>
            <a:srgbClr val="F39C12"/>
          </a:solidFill>
          <a:ln w="12700">
            <a:solidFill>
              <a:srgbClr val="F39C12"/>
            </a:solidFill>
            <a:prstDash val="solid"/>
          </a:ln>
        </p:spPr>
      </p:sp>
      <p:sp>
        <p:nvSpPr>
          <p:cNvPr id="17" name="Text 15"/>
          <p:cNvSpPr/>
          <p:nvPr/>
        </p:nvSpPr>
        <p:spPr>
          <a:xfrm>
            <a:off x="4892040" y="2029968"/>
            <a:ext cx="347472" cy="347472"/>
          </a:xfrm>
          <a:prstGeom prst="rect">
            <a:avLst/>
          </a:prstGeom>
          <a:noFill/>
          <a:ln/>
        </p:spPr>
        <p:txBody>
          <a:bodyPr wrap="square" lIns="0" tIns="0" rIns="0" bIns="0" rtlCol="0" anchor="ctr"/>
          <a:lstStyle/>
          <a:p>
            <a:pPr marL="0" indent="0" algn="ctr">
              <a:buNone/>
            </a:pPr>
            <a:r>
              <a:rPr lang="en-US" sz="1400" dirty="0">
                <a:solidFill>
                  <a:srgbClr val="000000"/>
                </a:solidFill>
              </a:rPr>
              <a:t>👶</a:t>
            </a:r>
            <a:endParaRPr lang="en-US" sz="1400" dirty="0"/>
          </a:p>
        </p:txBody>
      </p:sp>
      <p:sp>
        <p:nvSpPr>
          <p:cNvPr id="18" name="Text 16"/>
          <p:cNvSpPr/>
          <p:nvPr/>
        </p:nvSpPr>
        <p:spPr>
          <a:xfrm>
            <a:off x="5321808" y="2011680"/>
            <a:ext cx="333756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Accompagner le développement de l'enfant</a:t>
            </a:r>
            <a:endParaRPr lang="en-US" sz="1100" dirty="0"/>
          </a:p>
        </p:txBody>
      </p:sp>
      <p:sp>
        <p:nvSpPr>
          <p:cNvPr id="19" name="Shape 17"/>
          <p:cNvSpPr/>
          <p:nvPr/>
        </p:nvSpPr>
        <p:spPr>
          <a:xfrm>
            <a:off x="4892040" y="2651760"/>
            <a:ext cx="347472" cy="347472"/>
          </a:xfrm>
          <a:prstGeom prst="ellipse">
            <a:avLst/>
          </a:prstGeom>
          <a:solidFill>
            <a:srgbClr val="F39C12"/>
          </a:solidFill>
          <a:ln w="12700">
            <a:solidFill>
              <a:srgbClr val="F39C12"/>
            </a:solidFill>
            <a:prstDash val="solid"/>
          </a:ln>
        </p:spPr>
      </p:sp>
      <p:sp>
        <p:nvSpPr>
          <p:cNvPr id="20" name="Text 18"/>
          <p:cNvSpPr/>
          <p:nvPr/>
        </p:nvSpPr>
        <p:spPr>
          <a:xfrm>
            <a:off x="4892040" y="2651760"/>
            <a:ext cx="347472" cy="347472"/>
          </a:xfrm>
          <a:prstGeom prst="rect">
            <a:avLst/>
          </a:prstGeom>
          <a:noFill/>
          <a:ln/>
        </p:spPr>
        <p:txBody>
          <a:bodyPr wrap="square" lIns="0" tIns="0" rIns="0" bIns="0" rtlCol="0" anchor="ctr"/>
          <a:lstStyle/>
          <a:p>
            <a:pPr marL="0" indent="0" algn="ctr">
              <a:buNone/>
            </a:pPr>
            <a:r>
              <a:rPr lang="en-US" sz="1400" dirty="0">
                <a:solidFill>
                  <a:srgbClr val="000000"/>
                </a:solidFill>
              </a:rPr>
              <a:t>🛡️</a:t>
            </a:r>
            <a:endParaRPr lang="en-US" sz="1400" dirty="0"/>
          </a:p>
        </p:txBody>
      </p:sp>
      <p:sp>
        <p:nvSpPr>
          <p:cNvPr id="21" name="Text 19"/>
          <p:cNvSpPr/>
          <p:nvPr/>
        </p:nvSpPr>
        <p:spPr>
          <a:xfrm>
            <a:off x="5321808" y="2633472"/>
            <a:ext cx="333756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Assurer hygiène, sécurité et bien-être</a:t>
            </a:r>
            <a:endParaRPr lang="en-US" sz="1100" dirty="0"/>
          </a:p>
        </p:txBody>
      </p:sp>
      <p:sp>
        <p:nvSpPr>
          <p:cNvPr id="22" name="Shape 20"/>
          <p:cNvSpPr/>
          <p:nvPr/>
        </p:nvSpPr>
        <p:spPr>
          <a:xfrm>
            <a:off x="4892040" y="3273552"/>
            <a:ext cx="347472" cy="347472"/>
          </a:xfrm>
          <a:prstGeom prst="ellipse">
            <a:avLst/>
          </a:prstGeom>
          <a:solidFill>
            <a:srgbClr val="F39C12"/>
          </a:solidFill>
          <a:ln w="12700">
            <a:solidFill>
              <a:srgbClr val="F39C12"/>
            </a:solidFill>
            <a:prstDash val="solid"/>
          </a:ln>
        </p:spPr>
      </p:sp>
      <p:sp>
        <p:nvSpPr>
          <p:cNvPr id="23" name="Text 21"/>
          <p:cNvSpPr/>
          <p:nvPr/>
        </p:nvSpPr>
        <p:spPr>
          <a:xfrm>
            <a:off x="4892040" y="3273552"/>
            <a:ext cx="347472" cy="347472"/>
          </a:xfrm>
          <a:prstGeom prst="rect">
            <a:avLst/>
          </a:prstGeom>
          <a:noFill/>
          <a:ln/>
        </p:spPr>
        <p:txBody>
          <a:bodyPr wrap="square" lIns="0" tIns="0" rIns="0" bIns="0" rtlCol="0" anchor="ctr"/>
          <a:lstStyle/>
          <a:p>
            <a:pPr marL="0" indent="0" algn="ctr">
              <a:buNone/>
            </a:pPr>
            <a:r>
              <a:rPr lang="en-US" sz="1400" dirty="0">
                <a:solidFill>
                  <a:srgbClr val="000000"/>
                </a:solidFill>
              </a:rPr>
              <a:t>🤝</a:t>
            </a:r>
            <a:endParaRPr lang="en-US" sz="1400" dirty="0"/>
          </a:p>
        </p:txBody>
      </p:sp>
      <p:sp>
        <p:nvSpPr>
          <p:cNvPr id="24" name="Text 22"/>
          <p:cNvSpPr/>
          <p:nvPr/>
        </p:nvSpPr>
        <p:spPr>
          <a:xfrm>
            <a:off x="5321808" y="3255264"/>
            <a:ext cx="333756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Communiquer efficacement avec l'équipe et les familles</a:t>
            </a:r>
            <a:endParaRPr lang="en-US" sz="1100" dirty="0"/>
          </a:p>
        </p:txBody>
      </p:sp>
      <p:sp>
        <p:nvSpPr>
          <p:cNvPr id="25" name="Shape 23"/>
          <p:cNvSpPr/>
          <p:nvPr/>
        </p:nvSpPr>
        <p:spPr>
          <a:xfrm>
            <a:off x="4892040" y="3895344"/>
            <a:ext cx="347472" cy="347472"/>
          </a:xfrm>
          <a:prstGeom prst="ellipse">
            <a:avLst/>
          </a:prstGeom>
          <a:solidFill>
            <a:srgbClr val="F39C12"/>
          </a:solidFill>
          <a:ln w="12700">
            <a:solidFill>
              <a:srgbClr val="F39C12"/>
            </a:solidFill>
            <a:prstDash val="solid"/>
          </a:ln>
        </p:spPr>
      </p:sp>
      <p:sp>
        <p:nvSpPr>
          <p:cNvPr id="26" name="Text 24"/>
          <p:cNvSpPr/>
          <p:nvPr/>
        </p:nvSpPr>
        <p:spPr>
          <a:xfrm>
            <a:off x="4892040" y="3895344"/>
            <a:ext cx="347472" cy="347472"/>
          </a:xfrm>
          <a:prstGeom prst="rect">
            <a:avLst/>
          </a:prstGeom>
          <a:noFill/>
          <a:ln/>
        </p:spPr>
        <p:txBody>
          <a:bodyPr wrap="square" lIns="0" tIns="0" rIns="0" bIns="0" rtlCol="0" anchor="ctr"/>
          <a:lstStyle/>
          <a:p>
            <a:pPr marL="0" indent="0" algn="ctr">
              <a:buNone/>
            </a:pPr>
            <a:r>
              <a:rPr lang="en-US" sz="1400" dirty="0">
                <a:solidFill>
                  <a:srgbClr val="000000"/>
                </a:solidFill>
              </a:rPr>
              <a:t>✨</a:t>
            </a:r>
            <a:endParaRPr lang="en-US" sz="1400" dirty="0"/>
          </a:p>
        </p:txBody>
      </p:sp>
      <p:sp>
        <p:nvSpPr>
          <p:cNvPr id="27" name="Text 25"/>
          <p:cNvSpPr/>
          <p:nvPr/>
        </p:nvSpPr>
        <p:spPr>
          <a:xfrm>
            <a:off x="5321808" y="3877056"/>
            <a:ext cx="3337560" cy="384048"/>
          </a:xfrm>
          <a:prstGeom prst="rect">
            <a:avLst/>
          </a:prstGeom>
          <a:noFill/>
          <a:ln/>
        </p:spPr>
        <p:txBody>
          <a:bodyPr wrap="square" rtlCol="0" anchor="ctr"/>
          <a:lstStyle/>
          <a:p>
            <a:pPr marL="0" indent="0">
              <a:buNone/>
            </a:pPr>
            <a:r>
              <a:rPr lang="en-US" sz="1100" dirty="0">
                <a:solidFill>
                  <a:srgbClr val="1A252F"/>
                </a:solidFill>
                <a:latin typeface="Calibri" pitchFamily="34" charset="0"/>
                <a:ea typeface="Calibri" pitchFamily="34" charset="-122"/>
                <a:cs typeface="Calibri" pitchFamily="34" charset="-120"/>
              </a:rPr>
              <a:t>Renforcer sa posture professionnelle au quotidien</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4F72"/>
          </a:solidFill>
          <a:ln w="12700">
            <a:solidFill>
              <a:srgbClr val="1B4F72"/>
            </a:solidFill>
            <a:prstDash val="solid"/>
          </a:ln>
        </p:spPr>
      </p:sp>
      <p:sp>
        <p:nvSpPr>
          <p:cNvPr id="3" name="Text 1"/>
          <p:cNvSpPr/>
          <p:nvPr/>
        </p:nvSpPr>
        <p:spPr>
          <a:xfrm>
            <a:off x="320040" y="0"/>
            <a:ext cx="777240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Communiquer avec Professionnalisme</a:t>
            </a:r>
            <a:endParaRPr lang="en-US" sz="2000" dirty="0"/>
          </a:p>
        </p:txBody>
      </p:sp>
      <p:sp>
        <p:nvSpPr>
          <p:cNvPr id="4" name="Shape 2"/>
          <p:cNvSpPr/>
          <p:nvPr/>
        </p:nvSpPr>
        <p:spPr>
          <a:xfrm>
            <a:off x="7772400" y="91440"/>
            <a:ext cx="1234440" cy="502920"/>
          </a:xfrm>
          <a:prstGeom prst="rect">
            <a:avLst/>
          </a:prstGeom>
          <a:solidFill>
            <a:srgbClr val="F39C12"/>
          </a:solidFill>
          <a:ln w="12700">
            <a:solidFill>
              <a:srgbClr val="F39C12"/>
            </a:solidFill>
            <a:prstDash val="solid"/>
          </a:ln>
        </p:spPr>
      </p:sp>
      <p:sp>
        <p:nvSpPr>
          <p:cNvPr id="5" name="Text 3"/>
          <p:cNvSpPr/>
          <p:nvPr/>
        </p:nvSpPr>
        <p:spPr>
          <a:xfrm>
            <a:off x="7772400" y="91440"/>
            <a:ext cx="1234440" cy="502920"/>
          </a:xfrm>
          <a:prstGeom prst="rect">
            <a:avLst/>
          </a:prstGeom>
          <a:noFill/>
          <a:ln/>
        </p:spPr>
        <p:txBody>
          <a:bodyPr wrap="square" lIns="0" tIns="0" rIns="0" bIns="0" rtlCol="0" anchor="ctr"/>
          <a:lstStyle/>
          <a:p>
            <a:pPr marL="0" indent="0" algn="ctr">
              <a:buNone/>
            </a:pPr>
            <a:r>
              <a:rPr lang="en-US" sz="1000" b="1" dirty="0">
                <a:solidFill>
                  <a:srgbClr val="FFFFFF"/>
                </a:solidFill>
              </a:rPr>
              <a:t>MODULE 4</a:t>
            </a:r>
            <a:endParaRPr lang="en-US" sz="1000" dirty="0"/>
          </a:p>
        </p:txBody>
      </p:sp>
      <p:sp>
        <p:nvSpPr>
          <p:cNvPr id="6" name="Shape 4"/>
          <p:cNvSpPr/>
          <p:nvPr/>
        </p:nvSpPr>
        <p:spPr>
          <a:xfrm>
            <a:off x="0" y="4892040"/>
            <a:ext cx="9144000" cy="251460"/>
          </a:xfrm>
          <a:prstGeom prst="rect">
            <a:avLst/>
          </a:prstGeom>
          <a:solidFill>
            <a:srgbClr val="EBF5FB"/>
          </a:solidFill>
          <a:ln w="12700">
            <a:solidFill>
              <a:srgbClr val="ECF0F1"/>
            </a:solidFill>
            <a:prstDash val="solid"/>
          </a:ln>
        </p:spPr>
      </p:sp>
      <p:sp>
        <p:nvSpPr>
          <p:cNvPr id="7" name="Text 5"/>
          <p:cNvSpPr/>
          <p:nvPr/>
        </p:nvSpPr>
        <p:spPr>
          <a:xfrm>
            <a:off x="274320" y="4892040"/>
            <a:ext cx="8595360" cy="251460"/>
          </a:xfrm>
          <a:prstGeom prst="rect">
            <a:avLst/>
          </a:prstGeom>
          <a:noFill/>
          <a:ln/>
        </p:spPr>
        <p:txBody>
          <a:bodyPr wrap="square" rtlCol="0" anchor="ctr"/>
          <a:lstStyle/>
          <a:p>
            <a:pPr marL="0" indent="0" algn="ctr">
              <a:buNone/>
            </a:pPr>
            <a:r>
              <a:rPr lang="en-US" sz="800" dirty="0">
                <a:solidFill>
                  <a:srgbClr val="7F8C8D"/>
                </a:solidFill>
              </a:rPr>
              <a:t>Formation ATSEM  •  Alliance Française Antsirabe  •  2026</a:t>
            </a:r>
            <a:endParaRPr lang="en-US" sz="800" dirty="0"/>
          </a:p>
        </p:txBody>
      </p:sp>
      <p:sp>
        <p:nvSpPr>
          <p:cNvPr id="8" name="Shape 6"/>
          <p:cNvSpPr/>
          <p:nvPr/>
        </p:nvSpPr>
        <p:spPr>
          <a:xfrm>
            <a:off x="274320" y="795528"/>
            <a:ext cx="2761488" cy="260604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9" name="Shape 7"/>
          <p:cNvSpPr/>
          <p:nvPr/>
        </p:nvSpPr>
        <p:spPr>
          <a:xfrm>
            <a:off x="274320" y="795528"/>
            <a:ext cx="2761488" cy="457200"/>
          </a:xfrm>
          <a:prstGeom prst="rect">
            <a:avLst/>
          </a:prstGeom>
          <a:solidFill>
            <a:srgbClr val="1B4F72"/>
          </a:solidFill>
          <a:ln w="12700">
            <a:solidFill>
              <a:srgbClr val="1B4F72"/>
            </a:solidFill>
            <a:prstDash val="solid"/>
          </a:ln>
        </p:spPr>
      </p:sp>
      <p:sp>
        <p:nvSpPr>
          <p:cNvPr id="10" name="Text 8"/>
          <p:cNvSpPr/>
          <p:nvPr/>
        </p:nvSpPr>
        <p:spPr>
          <a:xfrm>
            <a:off x="274320" y="795528"/>
            <a:ext cx="2761488" cy="457200"/>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  Avec l'enseignant</a:t>
            </a:r>
            <a:endParaRPr lang="en-US" sz="1200" dirty="0"/>
          </a:p>
        </p:txBody>
      </p:sp>
      <p:sp>
        <p:nvSpPr>
          <p:cNvPr id="11" name="Shape 9"/>
          <p:cNvSpPr/>
          <p:nvPr/>
        </p:nvSpPr>
        <p:spPr>
          <a:xfrm>
            <a:off x="402336" y="1344168"/>
            <a:ext cx="45720" cy="320040"/>
          </a:xfrm>
          <a:prstGeom prst="rect">
            <a:avLst/>
          </a:prstGeom>
          <a:solidFill>
            <a:srgbClr val="1B4F72"/>
          </a:solidFill>
          <a:ln w="12700">
            <a:solidFill>
              <a:srgbClr val="1B4F72"/>
            </a:solidFill>
            <a:prstDash val="solid"/>
          </a:ln>
        </p:spPr>
      </p:sp>
      <p:sp>
        <p:nvSpPr>
          <p:cNvPr id="12" name="Text 10"/>
          <p:cNvSpPr/>
          <p:nvPr/>
        </p:nvSpPr>
        <p:spPr>
          <a:xfrm>
            <a:off x="512064" y="13441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Échange quotidien (5 min matin/soir)</a:t>
            </a:r>
            <a:endParaRPr lang="en-US" sz="1000" dirty="0"/>
          </a:p>
        </p:txBody>
      </p:sp>
      <p:sp>
        <p:nvSpPr>
          <p:cNvPr id="13" name="Shape 11"/>
          <p:cNvSpPr/>
          <p:nvPr/>
        </p:nvSpPr>
        <p:spPr>
          <a:xfrm>
            <a:off x="402336" y="1801368"/>
            <a:ext cx="45720" cy="320040"/>
          </a:xfrm>
          <a:prstGeom prst="rect">
            <a:avLst/>
          </a:prstGeom>
          <a:solidFill>
            <a:srgbClr val="1B4F72"/>
          </a:solidFill>
          <a:ln w="12700">
            <a:solidFill>
              <a:srgbClr val="1B4F72"/>
            </a:solidFill>
            <a:prstDash val="solid"/>
          </a:ln>
        </p:spPr>
      </p:sp>
      <p:sp>
        <p:nvSpPr>
          <p:cNvPr id="14" name="Text 12"/>
          <p:cNvSpPr/>
          <p:nvPr/>
        </p:nvSpPr>
        <p:spPr>
          <a:xfrm>
            <a:off x="512064" y="18013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Observations factuelles, sans jugement</a:t>
            </a:r>
            <a:endParaRPr lang="en-US" sz="1000" dirty="0"/>
          </a:p>
        </p:txBody>
      </p:sp>
      <p:sp>
        <p:nvSpPr>
          <p:cNvPr id="15" name="Shape 13"/>
          <p:cNvSpPr/>
          <p:nvPr/>
        </p:nvSpPr>
        <p:spPr>
          <a:xfrm>
            <a:off x="402336" y="2258568"/>
            <a:ext cx="45720" cy="320040"/>
          </a:xfrm>
          <a:prstGeom prst="rect">
            <a:avLst/>
          </a:prstGeom>
          <a:solidFill>
            <a:srgbClr val="1B4F72"/>
          </a:solidFill>
          <a:ln w="12700">
            <a:solidFill>
              <a:srgbClr val="1B4F72"/>
            </a:solidFill>
            <a:prstDash val="solid"/>
          </a:ln>
        </p:spPr>
      </p:sp>
      <p:sp>
        <p:nvSpPr>
          <p:cNvPr id="16" name="Text 14"/>
          <p:cNvSpPr/>
          <p:nvPr/>
        </p:nvSpPr>
        <p:spPr>
          <a:xfrm>
            <a:off x="512064" y="22585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Respecter les décisions pédagogiques</a:t>
            </a:r>
            <a:endParaRPr lang="en-US" sz="1000" dirty="0"/>
          </a:p>
        </p:txBody>
      </p:sp>
      <p:sp>
        <p:nvSpPr>
          <p:cNvPr id="17" name="Shape 15"/>
          <p:cNvSpPr/>
          <p:nvPr/>
        </p:nvSpPr>
        <p:spPr>
          <a:xfrm>
            <a:off x="402336" y="2715768"/>
            <a:ext cx="45720" cy="320040"/>
          </a:xfrm>
          <a:prstGeom prst="rect">
            <a:avLst/>
          </a:prstGeom>
          <a:solidFill>
            <a:srgbClr val="1B4F72"/>
          </a:solidFill>
          <a:ln w="12700">
            <a:solidFill>
              <a:srgbClr val="1B4F72"/>
            </a:solidFill>
            <a:prstDash val="solid"/>
          </a:ln>
        </p:spPr>
      </p:sp>
      <p:sp>
        <p:nvSpPr>
          <p:cNvPr id="18" name="Text 16"/>
          <p:cNvSpPr/>
          <p:nvPr/>
        </p:nvSpPr>
        <p:spPr>
          <a:xfrm>
            <a:off x="512064" y="27157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Utiliser la Communication Non Violente</a:t>
            </a:r>
            <a:endParaRPr lang="en-US" sz="1000" dirty="0"/>
          </a:p>
        </p:txBody>
      </p:sp>
      <p:sp>
        <p:nvSpPr>
          <p:cNvPr id="19" name="Shape 17"/>
          <p:cNvSpPr/>
          <p:nvPr/>
        </p:nvSpPr>
        <p:spPr>
          <a:xfrm>
            <a:off x="3145536" y="795528"/>
            <a:ext cx="2761488" cy="260604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20" name="Shape 18"/>
          <p:cNvSpPr/>
          <p:nvPr/>
        </p:nvSpPr>
        <p:spPr>
          <a:xfrm>
            <a:off x="3145536" y="795528"/>
            <a:ext cx="2761488" cy="457200"/>
          </a:xfrm>
          <a:prstGeom prst="rect">
            <a:avLst/>
          </a:prstGeom>
          <a:solidFill>
            <a:srgbClr val="0E6655"/>
          </a:solidFill>
          <a:ln w="12700">
            <a:solidFill>
              <a:srgbClr val="0E6655"/>
            </a:solidFill>
            <a:prstDash val="solid"/>
          </a:ln>
        </p:spPr>
      </p:sp>
      <p:sp>
        <p:nvSpPr>
          <p:cNvPr id="21" name="Text 19"/>
          <p:cNvSpPr/>
          <p:nvPr/>
        </p:nvSpPr>
        <p:spPr>
          <a:xfrm>
            <a:off x="3145536" y="795528"/>
            <a:ext cx="2761488" cy="457200"/>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  Avec les familles</a:t>
            </a:r>
            <a:endParaRPr lang="en-US" sz="1200" dirty="0"/>
          </a:p>
        </p:txBody>
      </p:sp>
      <p:sp>
        <p:nvSpPr>
          <p:cNvPr id="22" name="Shape 20"/>
          <p:cNvSpPr/>
          <p:nvPr/>
        </p:nvSpPr>
        <p:spPr>
          <a:xfrm>
            <a:off x="3273552" y="1344168"/>
            <a:ext cx="45720" cy="320040"/>
          </a:xfrm>
          <a:prstGeom prst="rect">
            <a:avLst/>
          </a:prstGeom>
          <a:solidFill>
            <a:srgbClr val="0E6655"/>
          </a:solidFill>
          <a:ln w="12700">
            <a:solidFill>
              <a:srgbClr val="0E6655"/>
            </a:solidFill>
            <a:prstDash val="solid"/>
          </a:ln>
        </p:spPr>
      </p:sp>
      <p:sp>
        <p:nvSpPr>
          <p:cNvPr id="23" name="Text 21"/>
          <p:cNvSpPr/>
          <p:nvPr/>
        </p:nvSpPr>
        <p:spPr>
          <a:xfrm>
            <a:off x="3383280" y="13441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Informations factuelles et positives</a:t>
            </a:r>
            <a:endParaRPr lang="en-US" sz="1000" dirty="0"/>
          </a:p>
        </p:txBody>
      </p:sp>
      <p:sp>
        <p:nvSpPr>
          <p:cNvPr id="24" name="Shape 22"/>
          <p:cNvSpPr/>
          <p:nvPr/>
        </p:nvSpPr>
        <p:spPr>
          <a:xfrm>
            <a:off x="3273552" y="1801368"/>
            <a:ext cx="45720" cy="320040"/>
          </a:xfrm>
          <a:prstGeom prst="rect">
            <a:avLst/>
          </a:prstGeom>
          <a:solidFill>
            <a:srgbClr val="0E6655"/>
          </a:solidFill>
          <a:ln w="12700">
            <a:solidFill>
              <a:srgbClr val="0E6655"/>
            </a:solidFill>
            <a:prstDash val="solid"/>
          </a:ln>
        </p:spPr>
      </p:sp>
      <p:sp>
        <p:nvSpPr>
          <p:cNvPr id="25" name="Text 23"/>
          <p:cNvSpPr/>
          <p:nvPr/>
        </p:nvSpPr>
        <p:spPr>
          <a:xfrm>
            <a:off x="3383280" y="18013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Orienter vers l'enseignant si sujet sensible</a:t>
            </a:r>
            <a:endParaRPr lang="en-US" sz="1000" dirty="0"/>
          </a:p>
        </p:txBody>
      </p:sp>
      <p:sp>
        <p:nvSpPr>
          <p:cNvPr id="26" name="Shape 24"/>
          <p:cNvSpPr/>
          <p:nvPr/>
        </p:nvSpPr>
        <p:spPr>
          <a:xfrm>
            <a:off x="3273552" y="2258568"/>
            <a:ext cx="45720" cy="320040"/>
          </a:xfrm>
          <a:prstGeom prst="rect">
            <a:avLst/>
          </a:prstGeom>
          <a:solidFill>
            <a:srgbClr val="0E6655"/>
          </a:solidFill>
          <a:ln w="12700">
            <a:solidFill>
              <a:srgbClr val="0E6655"/>
            </a:solidFill>
            <a:prstDash val="solid"/>
          </a:ln>
        </p:spPr>
      </p:sp>
      <p:sp>
        <p:nvSpPr>
          <p:cNvPr id="27" name="Text 25"/>
          <p:cNvSpPr/>
          <p:nvPr/>
        </p:nvSpPr>
        <p:spPr>
          <a:xfrm>
            <a:off x="3383280" y="22585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Respecter la confidentialité stricte</a:t>
            </a:r>
            <a:endParaRPr lang="en-US" sz="1000" dirty="0"/>
          </a:p>
        </p:txBody>
      </p:sp>
      <p:sp>
        <p:nvSpPr>
          <p:cNvPr id="28" name="Shape 26"/>
          <p:cNvSpPr/>
          <p:nvPr/>
        </p:nvSpPr>
        <p:spPr>
          <a:xfrm>
            <a:off x="3273552" y="2715768"/>
            <a:ext cx="45720" cy="320040"/>
          </a:xfrm>
          <a:prstGeom prst="rect">
            <a:avLst/>
          </a:prstGeom>
          <a:solidFill>
            <a:srgbClr val="0E6655"/>
          </a:solidFill>
          <a:ln w="12700">
            <a:solidFill>
              <a:srgbClr val="0E6655"/>
            </a:solidFill>
            <a:prstDash val="solid"/>
          </a:ln>
        </p:spPr>
      </p:sp>
      <p:sp>
        <p:nvSpPr>
          <p:cNvPr id="29" name="Text 27"/>
          <p:cNvSpPr/>
          <p:nvPr/>
        </p:nvSpPr>
        <p:spPr>
          <a:xfrm>
            <a:off x="3383280" y="27157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Ne jamais divulguer infos sur autres enfants</a:t>
            </a:r>
            <a:endParaRPr lang="en-US" sz="1000" dirty="0"/>
          </a:p>
        </p:txBody>
      </p:sp>
      <p:sp>
        <p:nvSpPr>
          <p:cNvPr id="30" name="Shape 28"/>
          <p:cNvSpPr/>
          <p:nvPr/>
        </p:nvSpPr>
        <p:spPr>
          <a:xfrm>
            <a:off x="6016752" y="795528"/>
            <a:ext cx="2761488" cy="260604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31" name="Shape 29"/>
          <p:cNvSpPr/>
          <p:nvPr/>
        </p:nvSpPr>
        <p:spPr>
          <a:xfrm>
            <a:off x="6016752" y="795528"/>
            <a:ext cx="2761488" cy="457200"/>
          </a:xfrm>
          <a:prstGeom prst="rect">
            <a:avLst/>
          </a:prstGeom>
          <a:solidFill>
            <a:srgbClr val="1E8449"/>
          </a:solidFill>
          <a:ln w="12700">
            <a:solidFill>
              <a:srgbClr val="1E8449"/>
            </a:solidFill>
            <a:prstDash val="solid"/>
          </a:ln>
        </p:spPr>
      </p:sp>
      <p:sp>
        <p:nvSpPr>
          <p:cNvPr id="32" name="Text 30"/>
          <p:cNvSpPr/>
          <p:nvPr/>
        </p:nvSpPr>
        <p:spPr>
          <a:xfrm>
            <a:off x="6016752" y="795528"/>
            <a:ext cx="2761488" cy="457200"/>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  Avec l'équipe école</a:t>
            </a:r>
            <a:endParaRPr lang="en-US" sz="1200" dirty="0"/>
          </a:p>
        </p:txBody>
      </p:sp>
      <p:sp>
        <p:nvSpPr>
          <p:cNvPr id="33" name="Shape 31"/>
          <p:cNvSpPr/>
          <p:nvPr/>
        </p:nvSpPr>
        <p:spPr>
          <a:xfrm>
            <a:off x="6144768" y="1344168"/>
            <a:ext cx="45720" cy="320040"/>
          </a:xfrm>
          <a:prstGeom prst="rect">
            <a:avLst/>
          </a:prstGeom>
          <a:solidFill>
            <a:srgbClr val="1E8449"/>
          </a:solidFill>
          <a:ln w="12700">
            <a:solidFill>
              <a:srgbClr val="1E8449"/>
            </a:solidFill>
            <a:prstDash val="solid"/>
          </a:ln>
        </p:spPr>
      </p:sp>
      <p:sp>
        <p:nvSpPr>
          <p:cNvPr id="34" name="Text 32"/>
          <p:cNvSpPr/>
          <p:nvPr/>
        </p:nvSpPr>
        <p:spPr>
          <a:xfrm>
            <a:off x="6254496" y="13441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Participer aux réunions si invité</a:t>
            </a:r>
            <a:endParaRPr lang="en-US" sz="1000" dirty="0"/>
          </a:p>
        </p:txBody>
      </p:sp>
      <p:sp>
        <p:nvSpPr>
          <p:cNvPr id="35" name="Shape 33"/>
          <p:cNvSpPr/>
          <p:nvPr/>
        </p:nvSpPr>
        <p:spPr>
          <a:xfrm>
            <a:off x="6144768" y="1801368"/>
            <a:ext cx="45720" cy="320040"/>
          </a:xfrm>
          <a:prstGeom prst="rect">
            <a:avLst/>
          </a:prstGeom>
          <a:solidFill>
            <a:srgbClr val="1E8449"/>
          </a:solidFill>
          <a:ln w="12700">
            <a:solidFill>
              <a:srgbClr val="1E8449"/>
            </a:solidFill>
            <a:prstDash val="solid"/>
          </a:ln>
        </p:spPr>
      </p:sp>
      <p:sp>
        <p:nvSpPr>
          <p:cNvPr id="36" name="Text 34"/>
          <p:cNvSpPr/>
          <p:nvPr/>
        </p:nvSpPr>
        <p:spPr>
          <a:xfrm>
            <a:off x="6254496" y="18013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Apporter ses observations de terrain</a:t>
            </a:r>
            <a:endParaRPr lang="en-US" sz="1000" dirty="0"/>
          </a:p>
        </p:txBody>
      </p:sp>
      <p:sp>
        <p:nvSpPr>
          <p:cNvPr id="37" name="Shape 35"/>
          <p:cNvSpPr/>
          <p:nvPr/>
        </p:nvSpPr>
        <p:spPr>
          <a:xfrm>
            <a:off x="6144768" y="2258568"/>
            <a:ext cx="45720" cy="320040"/>
          </a:xfrm>
          <a:prstGeom prst="rect">
            <a:avLst/>
          </a:prstGeom>
          <a:solidFill>
            <a:srgbClr val="1E8449"/>
          </a:solidFill>
          <a:ln w="12700">
            <a:solidFill>
              <a:srgbClr val="1E8449"/>
            </a:solidFill>
            <a:prstDash val="solid"/>
          </a:ln>
        </p:spPr>
      </p:sp>
      <p:sp>
        <p:nvSpPr>
          <p:cNvPr id="38" name="Text 36"/>
          <p:cNvSpPr/>
          <p:nvPr/>
        </p:nvSpPr>
        <p:spPr>
          <a:xfrm>
            <a:off x="6254496" y="22585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Collaborer avec les autres ATSEM</a:t>
            </a:r>
            <a:endParaRPr lang="en-US" sz="1000" dirty="0"/>
          </a:p>
        </p:txBody>
      </p:sp>
      <p:sp>
        <p:nvSpPr>
          <p:cNvPr id="39" name="Shape 37"/>
          <p:cNvSpPr/>
          <p:nvPr/>
        </p:nvSpPr>
        <p:spPr>
          <a:xfrm>
            <a:off x="6144768" y="2715768"/>
            <a:ext cx="45720" cy="320040"/>
          </a:xfrm>
          <a:prstGeom prst="rect">
            <a:avLst/>
          </a:prstGeom>
          <a:solidFill>
            <a:srgbClr val="1E8449"/>
          </a:solidFill>
          <a:ln w="12700">
            <a:solidFill>
              <a:srgbClr val="1E8449"/>
            </a:solidFill>
            <a:prstDash val="solid"/>
          </a:ln>
        </p:spPr>
      </p:sp>
      <p:sp>
        <p:nvSpPr>
          <p:cNvPr id="40" name="Text 38"/>
          <p:cNvSpPr/>
          <p:nvPr/>
        </p:nvSpPr>
        <p:spPr>
          <a:xfrm>
            <a:off x="6254496" y="2715768"/>
            <a:ext cx="2432304" cy="320040"/>
          </a:xfrm>
          <a:prstGeom prst="rect">
            <a:avLst/>
          </a:prstGeom>
          <a:noFill/>
          <a:ln/>
        </p:spPr>
        <p:txBody>
          <a:bodyPr wrap="square" rtlCol="0" anchor="ctr"/>
          <a:lstStyle/>
          <a:p>
            <a:pPr marL="0" indent="0">
              <a:buNone/>
            </a:pPr>
            <a:r>
              <a:rPr lang="en-US" sz="1000" dirty="0">
                <a:solidFill>
                  <a:srgbClr val="1A252F"/>
                </a:solidFill>
                <a:latin typeface="Calibri" pitchFamily="34" charset="0"/>
                <a:ea typeface="Calibri" pitchFamily="34" charset="-122"/>
                <a:cs typeface="Calibri" pitchFamily="34" charset="-120"/>
              </a:rPr>
              <a:t>S'inscrire dans les projets de l'école</a:t>
            </a:r>
            <a:endParaRPr lang="en-US" sz="1000" dirty="0"/>
          </a:p>
        </p:txBody>
      </p:sp>
      <p:sp>
        <p:nvSpPr>
          <p:cNvPr id="41" name="Shape 39"/>
          <p:cNvSpPr/>
          <p:nvPr/>
        </p:nvSpPr>
        <p:spPr>
          <a:xfrm>
            <a:off x="274320" y="3520440"/>
            <a:ext cx="8595360" cy="128016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42" name="Text 40"/>
          <p:cNvSpPr/>
          <p:nvPr/>
        </p:nvSpPr>
        <p:spPr>
          <a:xfrm>
            <a:off x="457200" y="3566160"/>
            <a:ext cx="8321040" cy="347472"/>
          </a:xfrm>
          <a:prstGeom prst="rect">
            <a:avLst/>
          </a:prstGeom>
          <a:noFill/>
          <a:ln/>
        </p:spPr>
        <p:txBody>
          <a:bodyPr wrap="square" rtlCol="0" anchor="ctr"/>
          <a:lstStyle/>
          <a:p>
            <a:pPr marL="0" indent="0">
              <a:buNone/>
            </a:pPr>
            <a:r>
              <a:rPr lang="en-US" sz="1200" b="1" dirty="0">
                <a:solidFill>
                  <a:srgbClr val="1B4F72"/>
                </a:solidFill>
                <a:latin typeface="Georgia" pitchFamily="34" charset="0"/>
                <a:ea typeface="Georgia" pitchFamily="34" charset="-122"/>
                <a:cs typeface="Georgia" pitchFamily="34" charset="-120"/>
              </a:rPr>
              <a:t>📁  Outils de communication professionnelle</a:t>
            </a:r>
            <a:endParaRPr lang="en-US" sz="1200" dirty="0"/>
          </a:p>
        </p:txBody>
      </p:sp>
      <p:sp>
        <p:nvSpPr>
          <p:cNvPr id="43" name="Shape 41"/>
          <p:cNvSpPr/>
          <p:nvPr/>
        </p:nvSpPr>
        <p:spPr>
          <a:xfrm>
            <a:off x="457200" y="3950208"/>
            <a:ext cx="1965960" cy="685800"/>
          </a:xfrm>
          <a:prstGeom prst="rect">
            <a:avLst/>
          </a:prstGeom>
          <a:solidFill>
            <a:srgbClr val="FFFFFF"/>
          </a:solidFill>
          <a:ln w="12700">
            <a:solidFill>
              <a:srgbClr val="DCE6EE"/>
            </a:solidFill>
            <a:prstDash val="solid"/>
          </a:ln>
        </p:spPr>
      </p:sp>
      <p:sp>
        <p:nvSpPr>
          <p:cNvPr id="44" name="Text 42"/>
          <p:cNvSpPr/>
          <p:nvPr/>
        </p:nvSpPr>
        <p:spPr>
          <a:xfrm>
            <a:off x="457200" y="3950208"/>
            <a:ext cx="1965960" cy="347472"/>
          </a:xfrm>
          <a:prstGeom prst="rect">
            <a:avLst/>
          </a:prstGeom>
          <a:noFill/>
          <a:ln/>
        </p:spPr>
        <p:txBody>
          <a:bodyPr wrap="square" rtlCol="0" anchor="ctr"/>
          <a:lstStyle/>
          <a:p>
            <a:pPr marL="0" indent="0" algn="ctr">
              <a:buNone/>
            </a:pPr>
            <a:r>
              <a:rPr lang="en-US" sz="950" b="1" dirty="0">
                <a:solidFill>
                  <a:srgbClr val="1B4F72"/>
                </a:solidFill>
                <a:latin typeface="Calibri" pitchFamily="34" charset="0"/>
                <a:ea typeface="Calibri" pitchFamily="34" charset="-122"/>
                <a:cs typeface="Calibri" pitchFamily="34" charset="-120"/>
              </a:rPr>
              <a:t>📓 Carnet de liaison</a:t>
            </a:r>
            <a:endParaRPr lang="en-US" sz="950" dirty="0"/>
          </a:p>
        </p:txBody>
      </p:sp>
      <p:sp>
        <p:nvSpPr>
          <p:cNvPr id="45" name="Text 43"/>
          <p:cNvSpPr/>
          <p:nvPr/>
        </p:nvSpPr>
        <p:spPr>
          <a:xfrm>
            <a:off x="457200" y="4297680"/>
            <a:ext cx="1965960" cy="338328"/>
          </a:xfrm>
          <a:prstGeom prst="rect">
            <a:avLst/>
          </a:prstGeom>
          <a:noFill/>
          <a:ln/>
        </p:spPr>
        <p:txBody>
          <a:bodyPr wrap="square" rtlCol="0" anchor="ctr"/>
          <a:lstStyle/>
          <a:p>
            <a:pPr marL="0" indent="0" algn="ctr">
              <a:buNone/>
            </a:pPr>
            <a:r>
              <a:rPr lang="en-US" sz="900" dirty="0">
                <a:solidFill>
                  <a:srgbClr val="7F8C8D"/>
                </a:solidFill>
                <a:latin typeface="Calibri" pitchFamily="34" charset="0"/>
                <a:ea typeface="Calibri" pitchFamily="34" charset="-122"/>
                <a:cs typeface="Calibri" pitchFamily="34" charset="-120"/>
              </a:rPr>
              <a:t>Observations enfants</a:t>
            </a:r>
            <a:endParaRPr lang="en-US" sz="900" dirty="0"/>
          </a:p>
        </p:txBody>
      </p:sp>
      <p:sp>
        <p:nvSpPr>
          <p:cNvPr id="46" name="Shape 44"/>
          <p:cNvSpPr/>
          <p:nvPr/>
        </p:nvSpPr>
        <p:spPr>
          <a:xfrm>
            <a:off x="2578608" y="3950208"/>
            <a:ext cx="1965960" cy="685800"/>
          </a:xfrm>
          <a:prstGeom prst="rect">
            <a:avLst/>
          </a:prstGeom>
          <a:solidFill>
            <a:srgbClr val="FFFFFF"/>
          </a:solidFill>
          <a:ln w="12700">
            <a:solidFill>
              <a:srgbClr val="DCE6EE"/>
            </a:solidFill>
            <a:prstDash val="solid"/>
          </a:ln>
        </p:spPr>
      </p:sp>
      <p:sp>
        <p:nvSpPr>
          <p:cNvPr id="47" name="Text 45"/>
          <p:cNvSpPr/>
          <p:nvPr/>
        </p:nvSpPr>
        <p:spPr>
          <a:xfrm>
            <a:off x="2578608" y="3950208"/>
            <a:ext cx="1965960" cy="347472"/>
          </a:xfrm>
          <a:prstGeom prst="rect">
            <a:avLst/>
          </a:prstGeom>
          <a:noFill/>
          <a:ln/>
        </p:spPr>
        <p:txBody>
          <a:bodyPr wrap="square" rtlCol="0" anchor="ctr"/>
          <a:lstStyle/>
          <a:p>
            <a:pPr marL="0" indent="0" algn="ctr">
              <a:buNone/>
            </a:pPr>
            <a:r>
              <a:rPr lang="en-US" sz="950" b="1" dirty="0">
                <a:solidFill>
                  <a:srgbClr val="1B4F72"/>
                </a:solidFill>
                <a:latin typeface="Calibri" pitchFamily="34" charset="0"/>
                <a:ea typeface="Calibri" pitchFamily="34" charset="-122"/>
                <a:cs typeface="Calibri" pitchFamily="34" charset="-120"/>
              </a:rPr>
              <a:t>📄 Fiche de transmission</a:t>
            </a:r>
            <a:endParaRPr lang="en-US" sz="950" dirty="0"/>
          </a:p>
        </p:txBody>
      </p:sp>
      <p:sp>
        <p:nvSpPr>
          <p:cNvPr id="48" name="Text 46"/>
          <p:cNvSpPr/>
          <p:nvPr/>
        </p:nvSpPr>
        <p:spPr>
          <a:xfrm>
            <a:off x="2578608" y="4297680"/>
            <a:ext cx="1965960" cy="338328"/>
          </a:xfrm>
          <a:prstGeom prst="rect">
            <a:avLst/>
          </a:prstGeom>
          <a:noFill/>
          <a:ln/>
        </p:spPr>
        <p:txBody>
          <a:bodyPr wrap="square" rtlCol="0" anchor="ctr"/>
          <a:lstStyle/>
          <a:p>
            <a:pPr marL="0" indent="0" algn="ctr">
              <a:buNone/>
            </a:pPr>
            <a:r>
              <a:rPr lang="en-US" sz="900" dirty="0">
                <a:solidFill>
                  <a:srgbClr val="7F8C8D"/>
                </a:solidFill>
                <a:latin typeface="Calibri" pitchFamily="34" charset="0"/>
                <a:ea typeface="Calibri" pitchFamily="34" charset="-122"/>
                <a:cs typeface="Calibri" pitchFamily="34" charset="-120"/>
              </a:rPr>
              <a:t>Événements journaliers</a:t>
            </a:r>
            <a:endParaRPr lang="en-US" sz="900" dirty="0"/>
          </a:p>
        </p:txBody>
      </p:sp>
      <p:sp>
        <p:nvSpPr>
          <p:cNvPr id="49" name="Shape 47"/>
          <p:cNvSpPr/>
          <p:nvPr/>
        </p:nvSpPr>
        <p:spPr>
          <a:xfrm>
            <a:off x="4700016" y="3950208"/>
            <a:ext cx="1965960" cy="685800"/>
          </a:xfrm>
          <a:prstGeom prst="rect">
            <a:avLst/>
          </a:prstGeom>
          <a:solidFill>
            <a:srgbClr val="FFFFFF"/>
          </a:solidFill>
          <a:ln w="12700">
            <a:solidFill>
              <a:srgbClr val="DCE6EE"/>
            </a:solidFill>
            <a:prstDash val="solid"/>
          </a:ln>
        </p:spPr>
      </p:sp>
      <p:sp>
        <p:nvSpPr>
          <p:cNvPr id="50" name="Text 48"/>
          <p:cNvSpPr/>
          <p:nvPr/>
        </p:nvSpPr>
        <p:spPr>
          <a:xfrm>
            <a:off x="4700016" y="3950208"/>
            <a:ext cx="1965960" cy="347472"/>
          </a:xfrm>
          <a:prstGeom prst="rect">
            <a:avLst/>
          </a:prstGeom>
          <a:noFill/>
          <a:ln/>
        </p:spPr>
        <p:txBody>
          <a:bodyPr wrap="square" rtlCol="0" anchor="ctr"/>
          <a:lstStyle/>
          <a:p>
            <a:pPr marL="0" indent="0" algn="ctr">
              <a:buNone/>
            </a:pPr>
            <a:r>
              <a:rPr lang="en-US" sz="950" b="1" dirty="0">
                <a:solidFill>
                  <a:srgbClr val="1B4F72"/>
                </a:solidFill>
                <a:latin typeface="Calibri" pitchFamily="34" charset="0"/>
                <a:ea typeface="Calibri" pitchFamily="34" charset="-122"/>
                <a:cs typeface="Calibri" pitchFamily="34" charset="-120"/>
              </a:rPr>
              <a:t>📅 Tableau de bord</a:t>
            </a:r>
            <a:endParaRPr lang="en-US" sz="950" dirty="0"/>
          </a:p>
        </p:txBody>
      </p:sp>
      <p:sp>
        <p:nvSpPr>
          <p:cNvPr id="51" name="Text 49"/>
          <p:cNvSpPr/>
          <p:nvPr/>
        </p:nvSpPr>
        <p:spPr>
          <a:xfrm>
            <a:off x="4700016" y="4297680"/>
            <a:ext cx="1965960" cy="338328"/>
          </a:xfrm>
          <a:prstGeom prst="rect">
            <a:avLst/>
          </a:prstGeom>
          <a:noFill/>
          <a:ln/>
        </p:spPr>
        <p:txBody>
          <a:bodyPr wrap="square" rtlCol="0" anchor="ctr"/>
          <a:lstStyle/>
          <a:p>
            <a:pPr marL="0" indent="0" algn="ctr">
              <a:buNone/>
            </a:pPr>
            <a:r>
              <a:rPr lang="en-US" sz="900" dirty="0">
                <a:solidFill>
                  <a:srgbClr val="7F8C8D"/>
                </a:solidFill>
                <a:latin typeface="Calibri" pitchFamily="34" charset="0"/>
                <a:ea typeface="Calibri" pitchFamily="34" charset="-122"/>
                <a:cs typeface="Calibri" pitchFamily="34" charset="-120"/>
              </a:rPr>
              <a:t>Planning + projets</a:t>
            </a:r>
            <a:endParaRPr lang="en-US" sz="900" dirty="0"/>
          </a:p>
        </p:txBody>
      </p:sp>
      <p:sp>
        <p:nvSpPr>
          <p:cNvPr id="52" name="Shape 50"/>
          <p:cNvSpPr/>
          <p:nvPr/>
        </p:nvSpPr>
        <p:spPr>
          <a:xfrm>
            <a:off x="6821424" y="3950208"/>
            <a:ext cx="1965960" cy="685800"/>
          </a:xfrm>
          <a:prstGeom prst="rect">
            <a:avLst/>
          </a:prstGeom>
          <a:solidFill>
            <a:srgbClr val="FFFFFF"/>
          </a:solidFill>
          <a:ln w="12700">
            <a:solidFill>
              <a:srgbClr val="DCE6EE"/>
            </a:solidFill>
            <a:prstDash val="solid"/>
          </a:ln>
        </p:spPr>
      </p:sp>
      <p:sp>
        <p:nvSpPr>
          <p:cNvPr id="53" name="Text 51"/>
          <p:cNvSpPr/>
          <p:nvPr/>
        </p:nvSpPr>
        <p:spPr>
          <a:xfrm>
            <a:off x="6821424" y="3950208"/>
            <a:ext cx="1965960" cy="347472"/>
          </a:xfrm>
          <a:prstGeom prst="rect">
            <a:avLst/>
          </a:prstGeom>
          <a:noFill/>
          <a:ln/>
        </p:spPr>
        <p:txBody>
          <a:bodyPr wrap="square" rtlCol="0" anchor="ctr"/>
          <a:lstStyle/>
          <a:p>
            <a:pPr marL="0" indent="0" algn="ctr">
              <a:buNone/>
            </a:pPr>
            <a:r>
              <a:rPr lang="en-US" sz="950" b="1" dirty="0">
                <a:solidFill>
                  <a:srgbClr val="1B4F72"/>
                </a:solidFill>
                <a:latin typeface="Calibri" pitchFamily="34" charset="0"/>
                <a:ea typeface="Calibri" pitchFamily="34" charset="-122"/>
                <a:cs typeface="Calibri" pitchFamily="34" charset="-120"/>
              </a:rPr>
              <a:t>💻 Communication numérique</a:t>
            </a:r>
            <a:endParaRPr lang="en-US" sz="950" dirty="0"/>
          </a:p>
        </p:txBody>
      </p:sp>
      <p:sp>
        <p:nvSpPr>
          <p:cNvPr id="54" name="Text 52"/>
          <p:cNvSpPr/>
          <p:nvPr/>
        </p:nvSpPr>
        <p:spPr>
          <a:xfrm>
            <a:off x="6821424" y="4297680"/>
            <a:ext cx="1965960" cy="338328"/>
          </a:xfrm>
          <a:prstGeom prst="rect">
            <a:avLst/>
          </a:prstGeom>
          <a:noFill/>
          <a:ln/>
        </p:spPr>
        <p:txBody>
          <a:bodyPr wrap="square" rtlCol="0" anchor="ctr"/>
          <a:lstStyle/>
          <a:p>
            <a:pPr marL="0" indent="0" algn="ctr">
              <a:buNone/>
            </a:pPr>
            <a:r>
              <a:rPr lang="en-US" sz="900" dirty="0">
                <a:solidFill>
                  <a:srgbClr val="7F8C8D"/>
                </a:solidFill>
                <a:latin typeface="Calibri" pitchFamily="34" charset="0"/>
                <a:ea typeface="Calibri" pitchFamily="34" charset="-122"/>
                <a:cs typeface="Calibri" pitchFamily="34" charset="-120"/>
              </a:rPr>
              <a:t>Respect charte + RGPD</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5276"/>
          </a:solidFill>
          <a:ln w="12700">
            <a:solidFill>
              <a:srgbClr val="1A5276"/>
            </a:solidFill>
            <a:prstDash val="solid"/>
          </a:ln>
        </p:spPr>
      </p:sp>
      <p:sp>
        <p:nvSpPr>
          <p:cNvPr id="3" name="Text 1"/>
          <p:cNvSpPr/>
          <p:nvPr/>
        </p:nvSpPr>
        <p:spPr>
          <a:xfrm>
            <a:off x="274320" y="0"/>
            <a:ext cx="7132320" cy="658368"/>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Module 4 — Communication professionnelle : outils &amp; techniques</a:t>
            </a:r>
            <a:endParaRPr lang="en-US" sz="2000" dirty="0"/>
          </a:p>
        </p:txBody>
      </p:sp>
      <p:sp>
        <p:nvSpPr>
          <p:cNvPr id="4" name="Shape 2"/>
          <p:cNvSpPr/>
          <p:nvPr/>
        </p:nvSpPr>
        <p:spPr>
          <a:xfrm>
            <a:off x="7955280" y="54864"/>
            <a:ext cx="1097280" cy="512064"/>
          </a:xfrm>
          <a:prstGeom prst="rect">
            <a:avLst/>
          </a:prstGeom>
          <a:solidFill>
            <a:srgbClr val="F39C12"/>
          </a:solidFill>
          <a:ln w="12700">
            <a:solidFill>
              <a:srgbClr val="F39C12"/>
            </a:solidFill>
            <a:prstDash val="solid"/>
          </a:ln>
        </p:spPr>
      </p:sp>
      <p:sp>
        <p:nvSpPr>
          <p:cNvPr id="5" name="Text 3"/>
          <p:cNvSpPr/>
          <p:nvPr/>
        </p:nvSpPr>
        <p:spPr>
          <a:xfrm>
            <a:off x="7955280" y="54864"/>
            <a:ext cx="1097280" cy="512064"/>
          </a:xfrm>
          <a:prstGeom prst="rect">
            <a:avLst/>
          </a:prstGeom>
          <a:noFill/>
          <a:ln/>
        </p:spPr>
        <p:txBody>
          <a:bodyPr wrap="square" lIns="0" tIns="0" rIns="0" bIns="0" rtlCol="0" anchor="ctr"/>
          <a:lstStyle/>
          <a:p>
            <a:pPr marL="0" indent="0" algn="ctr">
              <a:buNone/>
            </a:pPr>
            <a:r>
              <a:rPr lang="en-US" sz="1000" b="1" dirty="0">
                <a:solidFill>
                  <a:srgbClr val="FFFFFF"/>
                </a:solidFill>
              </a:rPr>
              <a:t>MODULE 4</a:t>
            </a:r>
            <a:endParaRPr lang="en-US" sz="1000" dirty="0"/>
          </a:p>
        </p:txBody>
      </p:sp>
      <p:sp>
        <p:nvSpPr>
          <p:cNvPr id="6" name="Text 4"/>
          <p:cNvSpPr/>
          <p:nvPr/>
        </p:nvSpPr>
        <p:spPr>
          <a:xfrm>
            <a:off x="274320" y="713232"/>
            <a:ext cx="8595360" cy="347472"/>
          </a:xfrm>
          <a:prstGeom prst="rect">
            <a:avLst/>
          </a:prstGeom>
          <a:noFill/>
          <a:ln/>
        </p:spPr>
        <p:txBody>
          <a:bodyPr wrap="square" rtlCol="0" anchor="ctr"/>
          <a:lstStyle/>
          <a:p>
            <a:pPr marL="0" indent="0">
              <a:buNone/>
            </a:pPr>
            <a:r>
              <a:rPr lang="en-US" sz="1300" b="1" dirty="0">
                <a:solidFill>
                  <a:srgbClr val="1A5276"/>
                </a:solidFill>
                <a:latin typeface="Georgia" pitchFamily="34" charset="0"/>
                <a:ea typeface="Georgia" pitchFamily="34" charset="-122"/>
                <a:cs typeface="Georgia" pitchFamily="34" charset="-120"/>
              </a:rPr>
              <a:t>💬  Communication professionnelle : outils, techniques &amp; pièges à éviter</a:t>
            </a:r>
            <a:endParaRPr lang="en-US" sz="1300" dirty="0"/>
          </a:p>
        </p:txBody>
      </p:sp>
      <p:sp>
        <p:nvSpPr>
          <p:cNvPr id="7" name="Shape 5"/>
          <p:cNvSpPr/>
          <p:nvPr/>
        </p:nvSpPr>
        <p:spPr>
          <a:xfrm>
            <a:off x="164592" y="1143000"/>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8" name="Shape 6"/>
          <p:cNvSpPr/>
          <p:nvPr/>
        </p:nvSpPr>
        <p:spPr>
          <a:xfrm>
            <a:off x="164592" y="1143000"/>
            <a:ext cx="2834640" cy="54864"/>
          </a:xfrm>
          <a:prstGeom prst="rect">
            <a:avLst/>
          </a:prstGeom>
          <a:solidFill>
            <a:srgbClr val="1A5276"/>
          </a:solidFill>
          <a:ln w="12700">
            <a:solidFill>
              <a:srgbClr val="1A5276"/>
            </a:solidFill>
            <a:prstDash val="solid"/>
          </a:ln>
        </p:spPr>
      </p:sp>
      <p:sp>
        <p:nvSpPr>
          <p:cNvPr id="9" name="Text 7"/>
          <p:cNvSpPr/>
          <p:nvPr/>
        </p:nvSpPr>
        <p:spPr>
          <a:xfrm>
            <a:off x="210312" y="123444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10" name="Text 8"/>
          <p:cNvSpPr/>
          <p:nvPr/>
        </p:nvSpPr>
        <p:spPr>
          <a:xfrm>
            <a:off x="731520" y="1234440"/>
            <a:ext cx="2176272" cy="411480"/>
          </a:xfrm>
          <a:prstGeom prst="rect">
            <a:avLst/>
          </a:prstGeom>
          <a:noFill/>
          <a:ln/>
        </p:spPr>
        <p:txBody>
          <a:bodyPr wrap="square" lIns="0" tIns="0" rIns="0" bIns="0" rtlCol="0" anchor="ctr"/>
          <a:lstStyle/>
          <a:p>
            <a:pPr marL="0" indent="0">
              <a:buNone/>
            </a:pPr>
            <a:r>
              <a:rPr lang="en-US" sz="1100" b="1" dirty="0">
                <a:solidFill>
                  <a:srgbClr val="1A5276"/>
                </a:solidFill>
                <a:latin typeface="Calibri" pitchFamily="34" charset="0"/>
                <a:ea typeface="Calibri" pitchFamily="34" charset="-122"/>
                <a:cs typeface="Calibri" pitchFamily="34" charset="-120"/>
              </a:rPr>
              <a:t>CNV : 4 étapes pratiques</a:t>
            </a:r>
            <a:endParaRPr lang="en-US" sz="1100" dirty="0"/>
          </a:p>
        </p:txBody>
      </p:sp>
      <p:sp>
        <p:nvSpPr>
          <p:cNvPr id="11" name="Text 9"/>
          <p:cNvSpPr/>
          <p:nvPr/>
        </p:nvSpPr>
        <p:spPr>
          <a:xfrm>
            <a:off x="256032" y="1709928"/>
            <a:ext cx="2651760" cy="2587752"/>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Communication Non Violente (Rosenberg)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1. OBSERVATION : faits neutres, sans jugement</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Ex : "J'ai vu Lucas frapper 2 fois ce matin"</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2. SENTIMENT : "Je me sens préoccupée..."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3. BESOIN : "...car j'ai besoin de comprendre"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4. DEMANDE : "Peux-tu partager ton ressenti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S'entraîner 5 min/jour avec collègues</a:t>
            </a:r>
            <a:endParaRPr lang="en-US" sz="1100" dirty="0"/>
          </a:p>
        </p:txBody>
      </p:sp>
      <p:sp>
        <p:nvSpPr>
          <p:cNvPr id="12" name="Shape 10"/>
          <p:cNvSpPr/>
          <p:nvPr/>
        </p:nvSpPr>
        <p:spPr>
          <a:xfrm>
            <a:off x="3300984" y="1207008"/>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3" name="Shape 11"/>
          <p:cNvSpPr/>
          <p:nvPr/>
        </p:nvSpPr>
        <p:spPr>
          <a:xfrm>
            <a:off x="3127248" y="1143000"/>
            <a:ext cx="2834640" cy="54864"/>
          </a:xfrm>
          <a:prstGeom prst="rect">
            <a:avLst/>
          </a:prstGeom>
          <a:solidFill>
            <a:srgbClr val="1A5276"/>
          </a:solidFill>
          <a:ln w="12700">
            <a:solidFill>
              <a:srgbClr val="1A5276"/>
            </a:solidFill>
            <a:prstDash val="solid"/>
          </a:ln>
        </p:spPr>
      </p:sp>
      <p:sp>
        <p:nvSpPr>
          <p:cNvPr id="14" name="Text 12"/>
          <p:cNvSpPr/>
          <p:nvPr/>
        </p:nvSpPr>
        <p:spPr>
          <a:xfrm>
            <a:off x="3172968" y="148209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15" name="Text 13"/>
          <p:cNvSpPr/>
          <p:nvPr/>
        </p:nvSpPr>
        <p:spPr>
          <a:xfrm>
            <a:off x="3694176" y="1645920"/>
            <a:ext cx="2176272" cy="411480"/>
          </a:xfrm>
          <a:prstGeom prst="rect">
            <a:avLst/>
          </a:prstGeom>
          <a:noFill/>
          <a:ln/>
        </p:spPr>
        <p:txBody>
          <a:bodyPr wrap="square" lIns="0" tIns="0" rIns="0" bIns="0" rtlCol="0" anchor="ctr"/>
          <a:lstStyle/>
          <a:p>
            <a:pPr marL="0" indent="0">
              <a:buNone/>
            </a:pPr>
            <a:r>
              <a:rPr lang="en-US" sz="1100" b="1" dirty="0">
                <a:solidFill>
                  <a:srgbClr val="1A5276"/>
                </a:solidFill>
                <a:latin typeface="Calibri" pitchFamily="34" charset="0"/>
                <a:ea typeface="Calibri" pitchFamily="34" charset="-122"/>
                <a:cs typeface="Calibri" pitchFamily="34" charset="-120"/>
              </a:rPr>
              <a:t>Accueil des familles : protocole</a:t>
            </a:r>
            <a:endParaRPr lang="en-US" sz="1100" dirty="0"/>
          </a:p>
        </p:txBody>
      </p:sp>
      <p:sp>
        <p:nvSpPr>
          <p:cNvPr id="16" name="Text 14"/>
          <p:cNvSpPr/>
          <p:nvPr/>
        </p:nvSpPr>
        <p:spPr>
          <a:xfrm>
            <a:off x="3218688" y="2314574"/>
            <a:ext cx="2651760" cy="1983105"/>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À l'accueil le matin (5 min max)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Sourire, contact visuel, prénom de l'enfant</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Transmission factuelle et positive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Si info sensible : "Je transmets à Mme X"</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À la sortie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Confirmer l'identité du récupérateur</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Fiche de transmission si incident</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JAMAIS : résultats, comparaisons, avis médical,</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critiquer l'enseignant</a:t>
            </a:r>
            <a:endParaRPr lang="en-US" sz="1100" dirty="0"/>
          </a:p>
        </p:txBody>
      </p:sp>
      <p:sp>
        <p:nvSpPr>
          <p:cNvPr id="17" name="Shape 15"/>
          <p:cNvSpPr/>
          <p:nvPr/>
        </p:nvSpPr>
        <p:spPr>
          <a:xfrm>
            <a:off x="6089904" y="1143000"/>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8" name="Shape 16"/>
          <p:cNvSpPr/>
          <p:nvPr/>
        </p:nvSpPr>
        <p:spPr>
          <a:xfrm>
            <a:off x="6089904" y="1143000"/>
            <a:ext cx="2834640" cy="54864"/>
          </a:xfrm>
          <a:prstGeom prst="rect">
            <a:avLst/>
          </a:prstGeom>
          <a:solidFill>
            <a:srgbClr val="1A5276"/>
          </a:solidFill>
          <a:ln w="12700">
            <a:solidFill>
              <a:srgbClr val="1A5276"/>
            </a:solidFill>
            <a:prstDash val="solid"/>
          </a:ln>
        </p:spPr>
      </p:sp>
      <p:sp>
        <p:nvSpPr>
          <p:cNvPr id="19" name="Text 17"/>
          <p:cNvSpPr/>
          <p:nvPr/>
        </p:nvSpPr>
        <p:spPr>
          <a:xfrm>
            <a:off x="6135624" y="123444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20" name="Text 18"/>
          <p:cNvSpPr/>
          <p:nvPr/>
        </p:nvSpPr>
        <p:spPr>
          <a:xfrm>
            <a:off x="6656832" y="1234440"/>
            <a:ext cx="2176272" cy="411480"/>
          </a:xfrm>
          <a:prstGeom prst="rect">
            <a:avLst/>
          </a:prstGeom>
          <a:noFill/>
          <a:ln/>
        </p:spPr>
        <p:txBody>
          <a:bodyPr wrap="square" lIns="0" tIns="0" rIns="0" bIns="0" rtlCol="0" anchor="ctr"/>
          <a:lstStyle/>
          <a:p>
            <a:pPr marL="0" indent="0">
              <a:buNone/>
            </a:pPr>
            <a:r>
              <a:rPr lang="en-US" sz="1100" b="1" dirty="0">
                <a:solidFill>
                  <a:srgbClr val="1A5276"/>
                </a:solidFill>
                <a:latin typeface="Calibri" pitchFamily="34" charset="0"/>
                <a:ea typeface="Calibri" pitchFamily="34" charset="-122"/>
                <a:cs typeface="Calibri" pitchFamily="34" charset="-120"/>
              </a:rPr>
              <a:t>Outils professionnels : usage correct</a:t>
            </a:r>
            <a:endParaRPr lang="en-US" sz="1100" dirty="0"/>
          </a:p>
        </p:txBody>
      </p:sp>
      <p:sp>
        <p:nvSpPr>
          <p:cNvPr id="21" name="Text 19"/>
          <p:cNvSpPr/>
          <p:nvPr/>
        </p:nvSpPr>
        <p:spPr>
          <a:xfrm>
            <a:off x="6181344" y="1709928"/>
            <a:ext cx="2651760" cy="2587752"/>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Carnet de liaison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Uniquement faits observés + date + signature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Jamais de jugement ou supposition</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Fiche de transmission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Remplie le jour même (mémoire fraîche)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Gardée dans classeur confidentiel</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RGPD et données enfants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Photos : autorisation parentale obligatoire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Communication numérique : charte école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Jamais d'infos sur les enfants sur réseaux</a:t>
            </a:r>
            <a:endParaRPr lang="en-US" sz="1100" dirty="0"/>
          </a:p>
        </p:txBody>
      </p:sp>
      <p:sp>
        <p:nvSpPr>
          <p:cNvPr id="22" name="Shape 20"/>
          <p:cNvSpPr/>
          <p:nvPr/>
        </p:nvSpPr>
        <p:spPr>
          <a:xfrm>
            <a:off x="164592" y="4453128"/>
            <a:ext cx="8814816" cy="384048"/>
          </a:xfrm>
          <a:prstGeom prst="rect">
            <a:avLst/>
          </a:prstGeom>
          <a:solidFill>
            <a:srgbClr val="FDECEA"/>
          </a:solidFill>
          <a:ln w="19050">
            <a:solidFill>
              <a:srgbClr val="E74C3C"/>
            </a:solidFill>
            <a:prstDash val="solid"/>
          </a:ln>
          <a:effectLst>
            <a:outerShdw blurRad="76200" dist="25400" dir="8100000" algn="bl" rotWithShape="0">
              <a:srgbClr val="000000">
                <a:alpha val="10000"/>
              </a:srgbClr>
            </a:outerShdw>
          </a:effectLst>
        </p:spPr>
      </p:sp>
      <p:sp>
        <p:nvSpPr>
          <p:cNvPr id="23" name="Text 21"/>
          <p:cNvSpPr/>
          <p:nvPr/>
        </p:nvSpPr>
        <p:spPr>
          <a:xfrm>
            <a:off x="292608" y="4453128"/>
            <a:ext cx="8558784" cy="384048"/>
          </a:xfrm>
          <a:prstGeom prst="rect">
            <a:avLst/>
          </a:prstGeom>
          <a:noFill/>
          <a:ln/>
        </p:spPr>
        <p:txBody>
          <a:bodyPr wrap="square" rtlCol="0" anchor="ctr"/>
          <a:lstStyle/>
          <a:p>
            <a:pPr marL="0" indent="0">
              <a:buNone/>
            </a:pPr>
            <a:r>
              <a:rPr lang="en-US" sz="950" dirty="0">
                <a:solidFill>
                  <a:srgbClr val="922B21"/>
                </a:solidFill>
                <a:latin typeface="Calibri" pitchFamily="34" charset="0"/>
                <a:ea typeface="Calibri" pitchFamily="34" charset="-122"/>
                <a:cs typeface="Calibri" pitchFamily="34" charset="-120"/>
              </a:rPr>
              <a:t>🚫  Pièges fréquents : Parler d'un enfant devant d'autres familles. Répondre à une question médicale. Promettre une réponse que l'enseignant doit donner. Commenter les décisions pédagogiques. Ces comportements, même bienveillants, fragilisent la confiance de l'équipe.</a:t>
            </a:r>
            <a:endParaRPr lang="en-US" sz="950" dirty="0"/>
          </a:p>
        </p:txBody>
      </p:sp>
      <p:sp>
        <p:nvSpPr>
          <p:cNvPr id="24" name="Shape 22"/>
          <p:cNvSpPr/>
          <p:nvPr/>
        </p:nvSpPr>
        <p:spPr>
          <a:xfrm>
            <a:off x="0" y="4873752"/>
            <a:ext cx="9144000" cy="274320"/>
          </a:xfrm>
          <a:prstGeom prst="rect">
            <a:avLst/>
          </a:prstGeom>
          <a:solidFill>
            <a:srgbClr val="EBF5FB"/>
          </a:solidFill>
          <a:ln w="12700">
            <a:solidFill>
              <a:srgbClr val="ECF0F1"/>
            </a:solidFill>
            <a:prstDash val="solid"/>
          </a:ln>
        </p:spPr>
      </p:sp>
      <p:sp>
        <p:nvSpPr>
          <p:cNvPr id="25" name="Text 23"/>
          <p:cNvSpPr/>
          <p:nvPr/>
        </p:nvSpPr>
        <p:spPr>
          <a:xfrm>
            <a:off x="0" y="4873752"/>
            <a:ext cx="9144000" cy="274320"/>
          </a:xfrm>
          <a:prstGeom prst="rect">
            <a:avLst/>
          </a:prstGeom>
          <a:noFill/>
          <a:ln/>
        </p:spPr>
        <p:txBody>
          <a:bodyPr wrap="square" lIns="0" tIns="0" rIns="0" bIns="0" rtlCol="0" anchor="ctr"/>
          <a:lstStyle/>
          <a:p>
            <a:pPr marL="0" indent="0" algn="ctr">
              <a:buNone/>
            </a:pPr>
            <a:r>
              <a:rPr lang="en-US" sz="800" dirty="0">
                <a:solidFill>
                  <a:srgbClr val="7F8C8D"/>
                </a:solidFill>
              </a:rPr>
              <a:t>Formation ATSEM  •  Alliance Française Antsirabe  •  2026</a:t>
            </a:r>
            <a:endParaRPr lang="en-US" sz="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A5276"/>
          </a:solidFill>
          <a:ln w="12700">
            <a:solidFill>
              <a:srgbClr val="1A5276"/>
            </a:solidFill>
            <a:prstDash val="solid"/>
          </a:ln>
        </p:spPr>
      </p:sp>
      <p:sp>
        <p:nvSpPr>
          <p:cNvPr id="3" name="Text 1"/>
          <p:cNvSpPr/>
          <p:nvPr/>
        </p:nvSpPr>
        <p:spPr>
          <a:xfrm>
            <a:off x="274320" y="0"/>
            <a:ext cx="7132320" cy="658368"/>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Module 4 — Activités pratiques &amp; Mises en situation</a:t>
            </a:r>
            <a:endParaRPr lang="en-US" sz="2000" dirty="0"/>
          </a:p>
        </p:txBody>
      </p:sp>
      <p:sp>
        <p:nvSpPr>
          <p:cNvPr id="4" name="Shape 2"/>
          <p:cNvSpPr/>
          <p:nvPr/>
        </p:nvSpPr>
        <p:spPr>
          <a:xfrm>
            <a:off x="7955280" y="54864"/>
            <a:ext cx="1097280" cy="512064"/>
          </a:xfrm>
          <a:prstGeom prst="rect">
            <a:avLst/>
          </a:prstGeom>
          <a:solidFill>
            <a:srgbClr val="F39C12"/>
          </a:solidFill>
          <a:ln w="12700">
            <a:solidFill>
              <a:srgbClr val="F39C12"/>
            </a:solidFill>
            <a:prstDash val="solid"/>
          </a:ln>
        </p:spPr>
      </p:sp>
      <p:sp>
        <p:nvSpPr>
          <p:cNvPr id="5" name="Text 3"/>
          <p:cNvSpPr/>
          <p:nvPr/>
        </p:nvSpPr>
        <p:spPr>
          <a:xfrm>
            <a:off x="7955280" y="54864"/>
            <a:ext cx="1097280" cy="512064"/>
          </a:xfrm>
          <a:prstGeom prst="rect">
            <a:avLst/>
          </a:prstGeom>
          <a:noFill/>
          <a:ln/>
        </p:spPr>
        <p:txBody>
          <a:bodyPr wrap="square" lIns="0" tIns="0" rIns="0" bIns="0" rtlCol="0" anchor="ctr"/>
          <a:lstStyle/>
          <a:p>
            <a:pPr marL="0" indent="0" algn="ctr">
              <a:buNone/>
            </a:pPr>
            <a:r>
              <a:rPr lang="en-US" sz="1000" b="1" dirty="0">
                <a:solidFill>
                  <a:srgbClr val="FFFFFF"/>
                </a:solidFill>
              </a:rPr>
              <a:t>MODULE 4</a:t>
            </a:r>
            <a:endParaRPr lang="en-US" sz="1000" dirty="0"/>
          </a:p>
        </p:txBody>
      </p:sp>
      <p:sp>
        <p:nvSpPr>
          <p:cNvPr id="6" name="Text 4"/>
          <p:cNvSpPr/>
          <p:nvPr/>
        </p:nvSpPr>
        <p:spPr>
          <a:xfrm>
            <a:off x="274320" y="713232"/>
            <a:ext cx="8595360" cy="347472"/>
          </a:xfrm>
          <a:prstGeom prst="rect">
            <a:avLst/>
          </a:prstGeom>
          <a:noFill/>
          <a:ln/>
        </p:spPr>
        <p:txBody>
          <a:bodyPr wrap="square" rtlCol="0" anchor="ctr"/>
          <a:lstStyle/>
          <a:p>
            <a:pPr marL="0" indent="0">
              <a:buNone/>
            </a:pPr>
            <a:r>
              <a:rPr lang="en-US" sz="1300" b="1" dirty="0">
                <a:solidFill>
                  <a:srgbClr val="1A5276"/>
                </a:solidFill>
                <a:latin typeface="Georgia" pitchFamily="34" charset="0"/>
                <a:ea typeface="Georgia" pitchFamily="34" charset="-122"/>
                <a:cs typeface="Georgia" pitchFamily="34" charset="-120"/>
              </a:rPr>
              <a:t>🎭  Mise en pratique — Activités du Module 4</a:t>
            </a:r>
            <a:endParaRPr lang="en-US" sz="1300" dirty="0"/>
          </a:p>
        </p:txBody>
      </p:sp>
      <p:sp>
        <p:nvSpPr>
          <p:cNvPr id="7" name="Shape 5"/>
          <p:cNvSpPr/>
          <p:nvPr/>
        </p:nvSpPr>
        <p:spPr>
          <a:xfrm>
            <a:off x="164592" y="1143000"/>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8" name="Shape 6"/>
          <p:cNvSpPr/>
          <p:nvPr/>
        </p:nvSpPr>
        <p:spPr>
          <a:xfrm>
            <a:off x="256032" y="1234440"/>
            <a:ext cx="347472" cy="347472"/>
          </a:xfrm>
          <a:prstGeom prst="ellipse">
            <a:avLst/>
          </a:prstGeom>
          <a:solidFill>
            <a:srgbClr val="2980B9"/>
          </a:solidFill>
          <a:ln w="12700">
            <a:solidFill>
              <a:srgbClr val="2980B9"/>
            </a:solidFill>
            <a:prstDash val="solid"/>
          </a:ln>
        </p:spPr>
      </p:sp>
      <p:sp>
        <p:nvSpPr>
          <p:cNvPr id="9" name="Text 7"/>
          <p:cNvSpPr/>
          <p:nvPr/>
        </p:nvSpPr>
        <p:spPr>
          <a:xfrm>
            <a:off x="256032" y="1234440"/>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13</a:t>
            </a:r>
            <a:endParaRPr lang="en-US" sz="1200" dirty="0"/>
          </a:p>
        </p:txBody>
      </p:sp>
      <p:sp>
        <p:nvSpPr>
          <p:cNvPr id="10" name="Text 8"/>
          <p:cNvSpPr/>
          <p:nvPr/>
        </p:nvSpPr>
        <p:spPr>
          <a:xfrm>
            <a:off x="676656" y="1234440"/>
            <a:ext cx="3017520" cy="347472"/>
          </a:xfrm>
          <a:prstGeom prst="rect">
            <a:avLst/>
          </a:prstGeom>
          <a:noFill/>
          <a:ln/>
        </p:spPr>
        <p:txBody>
          <a:bodyPr wrap="square" lIns="0" tIns="0" rIns="0" bIns="0" rtlCol="0" anchor="ctr"/>
          <a:lstStyle/>
          <a:p>
            <a:pPr marL="0" indent="0">
              <a:buNone/>
            </a:pPr>
            <a:r>
              <a:rPr lang="en-US" sz="1100" b="1" dirty="0">
                <a:solidFill>
                  <a:srgbClr val="2980B9"/>
                </a:solidFill>
                <a:latin typeface="Calibri" pitchFamily="34" charset="0"/>
                <a:ea typeface="Calibri" pitchFamily="34" charset="-122"/>
                <a:cs typeface="Calibri" pitchFamily="34" charset="-120"/>
              </a:rPr>
              <a:t>Simulation réunion parents : 3 situations délicates</a:t>
            </a:r>
            <a:endParaRPr lang="en-US" sz="1100" dirty="0"/>
          </a:p>
        </p:txBody>
      </p:sp>
      <p:sp>
        <p:nvSpPr>
          <p:cNvPr id="13" name="Text 11"/>
          <p:cNvSpPr/>
          <p:nvPr/>
        </p:nvSpPr>
        <p:spPr>
          <a:xfrm>
            <a:off x="256032" y="1636776"/>
            <a:ext cx="4078224" cy="1106424"/>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En trinôme (ATSEM, parent, observateur) : (1) un parent demande "pourquoi mon enfant ne progresse pas ?", (2) un parent agressif accuse l'ATSEM d'avoir mal surveillé, (3) un parent demande des infos confidentielles sur un autre enfant. Évaluation sur 5 critères CNV. Rotation des rôles.</a:t>
            </a:r>
            <a:endParaRPr lang="en-US" sz="1100" dirty="0"/>
          </a:p>
        </p:txBody>
      </p:sp>
      <p:sp>
        <p:nvSpPr>
          <p:cNvPr id="14" name="Shape 12"/>
          <p:cNvSpPr/>
          <p:nvPr/>
        </p:nvSpPr>
        <p:spPr>
          <a:xfrm>
            <a:off x="4572000" y="1143000"/>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5" name="Shape 13"/>
          <p:cNvSpPr/>
          <p:nvPr/>
        </p:nvSpPr>
        <p:spPr>
          <a:xfrm>
            <a:off x="4663440" y="1234440"/>
            <a:ext cx="347472" cy="347472"/>
          </a:xfrm>
          <a:prstGeom prst="ellipse">
            <a:avLst/>
          </a:prstGeom>
          <a:solidFill>
            <a:srgbClr val="2980B9"/>
          </a:solidFill>
          <a:ln w="12700">
            <a:solidFill>
              <a:srgbClr val="2980B9"/>
            </a:solidFill>
            <a:prstDash val="solid"/>
          </a:ln>
        </p:spPr>
      </p:sp>
      <p:sp>
        <p:nvSpPr>
          <p:cNvPr id="16" name="Text 14"/>
          <p:cNvSpPr/>
          <p:nvPr/>
        </p:nvSpPr>
        <p:spPr>
          <a:xfrm>
            <a:off x="4663440" y="1234440"/>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14</a:t>
            </a:r>
            <a:endParaRPr lang="en-US" sz="1200" dirty="0"/>
          </a:p>
        </p:txBody>
      </p:sp>
      <p:sp>
        <p:nvSpPr>
          <p:cNvPr id="17" name="Text 15"/>
          <p:cNvSpPr/>
          <p:nvPr/>
        </p:nvSpPr>
        <p:spPr>
          <a:xfrm>
            <a:off x="5084064" y="1234440"/>
            <a:ext cx="3017520" cy="347472"/>
          </a:xfrm>
          <a:prstGeom prst="rect">
            <a:avLst/>
          </a:prstGeom>
          <a:noFill/>
          <a:ln/>
        </p:spPr>
        <p:txBody>
          <a:bodyPr wrap="square" lIns="0" tIns="0" rIns="0" bIns="0" rtlCol="0" anchor="ctr"/>
          <a:lstStyle/>
          <a:p>
            <a:pPr marL="0" indent="0">
              <a:buNone/>
            </a:pPr>
            <a:r>
              <a:rPr lang="en-US" sz="1100" b="1" dirty="0">
                <a:solidFill>
                  <a:srgbClr val="2980B9"/>
                </a:solidFill>
                <a:latin typeface="Calibri" pitchFamily="34" charset="0"/>
                <a:ea typeface="Calibri" pitchFamily="34" charset="-122"/>
                <a:cs typeface="Calibri" pitchFamily="34" charset="-120"/>
              </a:rPr>
              <a:t>Rédiger une fiche de transmission complète</a:t>
            </a:r>
            <a:endParaRPr lang="en-US" sz="1100" dirty="0"/>
          </a:p>
        </p:txBody>
      </p:sp>
      <p:sp>
        <p:nvSpPr>
          <p:cNvPr id="20" name="Text 18"/>
          <p:cNvSpPr/>
          <p:nvPr/>
        </p:nvSpPr>
        <p:spPr>
          <a:xfrm>
            <a:off x="4663440" y="1636776"/>
            <a:ext cx="4078224" cy="1106424"/>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À partir d'un scénario de journée (5 incidents mineurs décrits), rédiger une fiche professionnelle : faits objectifs, heure, personnes impliquées, suite donnée. PIÈGE VOLONTAIRE dans le scénario : un élément subjectif à identifier et reformuler. Correction croisée avec grille de 8 critères.</a:t>
            </a:r>
            <a:endParaRPr lang="en-US" sz="1100" dirty="0"/>
          </a:p>
        </p:txBody>
      </p:sp>
      <p:sp>
        <p:nvSpPr>
          <p:cNvPr id="21" name="Shape 19"/>
          <p:cNvSpPr/>
          <p:nvPr/>
        </p:nvSpPr>
        <p:spPr>
          <a:xfrm>
            <a:off x="164592" y="2953512"/>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22" name="Shape 20"/>
          <p:cNvSpPr/>
          <p:nvPr/>
        </p:nvSpPr>
        <p:spPr>
          <a:xfrm>
            <a:off x="256032" y="3044952"/>
            <a:ext cx="347472" cy="347472"/>
          </a:xfrm>
          <a:prstGeom prst="ellipse">
            <a:avLst/>
          </a:prstGeom>
          <a:solidFill>
            <a:srgbClr val="2980B9"/>
          </a:solidFill>
          <a:ln w="12700">
            <a:solidFill>
              <a:srgbClr val="2980B9"/>
            </a:solidFill>
            <a:prstDash val="solid"/>
          </a:ln>
        </p:spPr>
      </p:sp>
      <p:sp>
        <p:nvSpPr>
          <p:cNvPr id="23" name="Text 21"/>
          <p:cNvSpPr/>
          <p:nvPr/>
        </p:nvSpPr>
        <p:spPr>
          <a:xfrm>
            <a:off x="256032" y="3044952"/>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15</a:t>
            </a:r>
            <a:endParaRPr lang="en-US" sz="1200" dirty="0"/>
          </a:p>
        </p:txBody>
      </p:sp>
      <p:sp>
        <p:nvSpPr>
          <p:cNvPr id="24" name="Text 22"/>
          <p:cNvSpPr/>
          <p:nvPr/>
        </p:nvSpPr>
        <p:spPr>
          <a:xfrm>
            <a:off x="676656" y="3044952"/>
            <a:ext cx="3017520" cy="347472"/>
          </a:xfrm>
          <a:prstGeom prst="rect">
            <a:avLst/>
          </a:prstGeom>
          <a:noFill/>
          <a:ln/>
        </p:spPr>
        <p:txBody>
          <a:bodyPr wrap="square" lIns="0" tIns="0" rIns="0" bIns="0" rtlCol="0" anchor="ctr"/>
          <a:lstStyle/>
          <a:p>
            <a:pPr marL="0" indent="0">
              <a:buNone/>
            </a:pPr>
            <a:r>
              <a:rPr lang="en-US" sz="1100" b="1" dirty="0">
                <a:solidFill>
                  <a:srgbClr val="2980B9"/>
                </a:solidFill>
                <a:latin typeface="Calibri" pitchFamily="34" charset="0"/>
                <a:ea typeface="Calibri" pitchFamily="34" charset="-122"/>
                <a:cs typeface="Calibri" pitchFamily="34" charset="-120"/>
              </a:rPr>
              <a:t>Débrief : mes forces &amp; axes de progression</a:t>
            </a:r>
            <a:endParaRPr lang="en-US" sz="1100" dirty="0"/>
          </a:p>
        </p:txBody>
      </p:sp>
      <p:sp>
        <p:nvSpPr>
          <p:cNvPr id="27" name="Text 25"/>
          <p:cNvSpPr/>
          <p:nvPr/>
        </p:nvSpPr>
        <p:spPr>
          <a:xfrm>
            <a:off x="256032" y="3447288"/>
            <a:ext cx="4078224" cy="1106424"/>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Bilan individuel : remplir la grille de 16 compétences (4 dimensions : technique, relationnelle, organisationnelle, éducative). Pour chaque compétence : niveau actuel (1-4) et objectif à 3 mois. Rédiger 3 actions concrètes à mettre en place dès lundi. Base du Plan de Développement Personnel.</a:t>
            </a:r>
            <a:endParaRPr lang="en-US" sz="1100" dirty="0"/>
          </a:p>
        </p:txBody>
      </p:sp>
      <p:sp>
        <p:nvSpPr>
          <p:cNvPr id="28" name="Shape 26"/>
          <p:cNvSpPr/>
          <p:nvPr/>
        </p:nvSpPr>
        <p:spPr>
          <a:xfrm>
            <a:off x="4572000" y="2953512"/>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29" name="Shape 27"/>
          <p:cNvSpPr/>
          <p:nvPr/>
        </p:nvSpPr>
        <p:spPr>
          <a:xfrm>
            <a:off x="4663440" y="3044952"/>
            <a:ext cx="347472" cy="347472"/>
          </a:xfrm>
          <a:prstGeom prst="ellipse">
            <a:avLst/>
          </a:prstGeom>
          <a:solidFill>
            <a:srgbClr val="2980B9"/>
          </a:solidFill>
          <a:ln w="12700">
            <a:solidFill>
              <a:srgbClr val="2980B9"/>
            </a:solidFill>
            <a:prstDash val="solid"/>
          </a:ln>
        </p:spPr>
      </p:sp>
      <p:sp>
        <p:nvSpPr>
          <p:cNvPr id="30" name="Text 28"/>
          <p:cNvSpPr/>
          <p:nvPr/>
        </p:nvSpPr>
        <p:spPr>
          <a:xfrm>
            <a:off x="4663440" y="3044952"/>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16</a:t>
            </a:r>
            <a:endParaRPr lang="en-US" sz="1200" dirty="0"/>
          </a:p>
        </p:txBody>
      </p:sp>
      <p:sp>
        <p:nvSpPr>
          <p:cNvPr id="31" name="Text 29"/>
          <p:cNvSpPr/>
          <p:nvPr/>
        </p:nvSpPr>
        <p:spPr>
          <a:xfrm>
            <a:off x="5084064" y="3044952"/>
            <a:ext cx="3017520" cy="347472"/>
          </a:xfrm>
          <a:prstGeom prst="rect">
            <a:avLst/>
          </a:prstGeom>
          <a:noFill/>
          <a:ln/>
        </p:spPr>
        <p:txBody>
          <a:bodyPr wrap="square" lIns="0" tIns="0" rIns="0" bIns="0" rtlCol="0" anchor="ctr"/>
          <a:lstStyle/>
          <a:p>
            <a:pPr marL="0" indent="0">
              <a:buNone/>
            </a:pPr>
            <a:r>
              <a:rPr lang="en-US" sz="1100" b="1" dirty="0">
                <a:solidFill>
                  <a:srgbClr val="2980B9"/>
                </a:solidFill>
                <a:latin typeface="Calibri" pitchFamily="34" charset="0"/>
                <a:ea typeface="Calibri" pitchFamily="34" charset="-122"/>
                <a:cs typeface="Calibri" pitchFamily="34" charset="-120"/>
              </a:rPr>
              <a:t>Étude de cas finale : journée type complète</a:t>
            </a:r>
            <a:endParaRPr lang="en-US" sz="1100" dirty="0"/>
          </a:p>
        </p:txBody>
      </p:sp>
      <p:sp>
        <p:nvSpPr>
          <p:cNvPr id="34" name="Text 32"/>
          <p:cNvSpPr/>
          <p:nvPr/>
        </p:nvSpPr>
        <p:spPr>
          <a:xfrm>
            <a:off x="4663440" y="3447288"/>
            <a:ext cx="4078224" cy="1106424"/>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Analyser une journée fictive d'ATSEM (8h30-16h30) avec 8 situations problématiques. Pour chaque situation : compétence mobilisée, bonne pratique, erreur à éviter, texte de référence applicable. SYNTHÈSE : cette activité couvre les 4 modules et sert de révision avant l'évaluation QCM finale.</a:t>
            </a:r>
            <a:endParaRPr lang="en-US" sz="1100" dirty="0"/>
          </a:p>
        </p:txBody>
      </p:sp>
      <p:sp>
        <p:nvSpPr>
          <p:cNvPr id="35" name="Shape 33"/>
          <p:cNvSpPr/>
          <p:nvPr/>
        </p:nvSpPr>
        <p:spPr>
          <a:xfrm>
            <a:off x="0" y="4873752"/>
            <a:ext cx="9144000" cy="274320"/>
          </a:xfrm>
          <a:prstGeom prst="rect">
            <a:avLst/>
          </a:prstGeom>
          <a:solidFill>
            <a:srgbClr val="EBF5FB"/>
          </a:solidFill>
          <a:ln w="12700">
            <a:solidFill>
              <a:srgbClr val="ECF0F1"/>
            </a:solidFill>
            <a:prstDash val="solid"/>
          </a:ln>
        </p:spPr>
      </p:sp>
      <p:sp>
        <p:nvSpPr>
          <p:cNvPr id="36" name="Text 34"/>
          <p:cNvSpPr/>
          <p:nvPr/>
        </p:nvSpPr>
        <p:spPr>
          <a:xfrm>
            <a:off x="0" y="4873752"/>
            <a:ext cx="9144000" cy="274320"/>
          </a:xfrm>
          <a:prstGeom prst="rect">
            <a:avLst/>
          </a:prstGeom>
          <a:noFill/>
          <a:ln/>
        </p:spPr>
        <p:txBody>
          <a:bodyPr wrap="square" lIns="0" tIns="0" rIns="0" bIns="0" rtlCol="0" anchor="ctr"/>
          <a:lstStyle/>
          <a:p>
            <a:pPr marL="0" indent="0" algn="ctr">
              <a:buNone/>
            </a:pPr>
            <a:r>
              <a:rPr lang="en-US" sz="800" dirty="0">
                <a:solidFill>
                  <a:srgbClr val="7F8C8D"/>
                </a:solidFill>
              </a:rPr>
              <a:t>Formation ATSEM  •  Alliance Française Antsirabe  •  2026</a:t>
            </a:r>
            <a:endParaRPr lang="en-US" sz="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4F72"/>
          </a:solidFill>
          <a:ln w="12700">
            <a:solidFill>
              <a:srgbClr val="1B4F72"/>
            </a:solidFill>
            <a:prstDash val="solid"/>
          </a:ln>
        </p:spPr>
      </p:sp>
      <p:sp>
        <p:nvSpPr>
          <p:cNvPr id="3" name="Text 1"/>
          <p:cNvSpPr/>
          <p:nvPr/>
        </p:nvSpPr>
        <p:spPr>
          <a:xfrm>
            <a:off x="320040" y="0"/>
            <a:ext cx="777240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Activités Pratiques — Tout au Long de la Journée</a:t>
            </a:r>
            <a:endParaRPr lang="en-US" sz="2000" dirty="0"/>
          </a:p>
        </p:txBody>
      </p:sp>
      <p:sp>
        <p:nvSpPr>
          <p:cNvPr id="4" name="Shape 2"/>
          <p:cNvSpPr/>
          <p:nvPr/>
        </p:nvSpPr>
        <p:spPr>
          <a:xfrm>
            <a:off x="0" y="4892040"/>
            <a:ext cx="9144000" cy="251460"/>
          </a:xfrm>
          <a:prstGeom prst="rect">
            <a:avLst/>
          </a:prstGeom>
          <a:solidFill>
            <a:srgbClr val="EBF5FB"/>
          </a:solidFill>
          <a:ln w="12700">
            <a:solidFill>
              <a:srgbClr val="ECF0F1"/>
            </a:solidFill>
            <a:prstDash val="solid"/>
          </a:ln>
        </p:spPr>
      </p:sp>
      <p:sp>
        <p:nvSpPr>
          <p:cNvPr id="5" name="Text 3"/>
          <p:cNvSpPr/>
          <p:nvPr/>
        </p:nvSpPr>
        <p:spPr>
          <a:xfrm>
            <a:off x="274320" y="4892040"/>
            <a:ext cx="8595360" cy="251460"/>
          </a:xfrm>
          <a:prstGeom prst="rect">
            <a:avLst/>
          </a:prstGeom>
          <a:noFill/>
          <a:ln/>
        </p:spPr>
        <p:txBody>
          <a:bodyPr wrap="square" rtlCol="0" anchor="ctr"/>
          <a:lstStyle/>
          <a:p>
            <a:pPr marL="0" indent="0" algn="ctr">
              <a:buNone/>
            </a:pPr>
            <a:r>
              <a:rPr lang="en-US" sz="800" dirty="0">
                <a:solidFill>
                  <a:srgbClr val="7F8C8D"/>
                </a:solidFill>
              </a:rPr>
              <a:t>Formation ATSEM  •  Alliance Française Antsirabe  •  2026</a:t>
            </a:r>
            <a:endParaRPr lang="en-US" sz="800" dirty="0"/>
          </a:p>
        </p:txBody>
      </p:sp>
      <p:sp>
        <p:nvSpPr>
          <p:cNvPr id="6" name="Text 4"/>
          <p:cNvSpPr/>
          <p:nvPr/>
        </p:nvSpPr>
        <p:spPr>
          <a:xfrm>
            <a:off x="320040" y="795528"/>
            <a:ext cx="8503920" cy="320040"/>
          </a:xfrm>
          <a:prstGeom prst="rect">
            <a:avLst/>
          </a:prstGeom>
          <a:noFill/>
          <a:ln/>
        </p:spPr>
        <p:txBody>
          <a:bodyPr wrap="square" rtlCol="0" anchor="ctr"/>
          <a:lstStyle/>
          <a:p>
            <a:pPr marL="0" indent="0">
              <a:buNone/>
            </a:pPr>
            <a:r>
              <a:rPr lang="en-US" sz="1100" i="1" dirty="0">
                <a:solidFill>
                  <a:srgbClr val="7F8C8D"/>
                </a:solidFill>
                <a:latin typeface="Calibri" pitchFamily="34" charset="0"/>
                <a:ea typeface="Calibri" pitchFamily="34" charset="-122"/>
                <a:cs typeface="Calibri" pitchFamily="34" charset="-120"/>
              </a:rPr>
              <a:t>Des mises en situation pour ancrer les apprentissages dans la réalité du terrain</a:t>
            </a:r>
            <a:endParaRPr lang="en-US" sz="1100" dirty="0"/>
          </a:p>
        </p:txBody>
      </p:sp>
      <p:sp>
        <p:nvSpPr>
          <p:cNvPr id="7" name="Shape 5"/>
          <p:cNvSpPr/>
          <p:nvPr/>
        </p:nvSpPr>
        <p:spPr>
          <a:xfrm>
            <a:off x="256032" y="1188720"/>
            <a:ext cx="2084832" cy="160020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8" name="Shape 6"/>
          <p:cNvSpPr/>
          <p:nvPr/>
        </p:nvSpPr>
        <p:spPr>
          <a:xfrm>
            <a:off x="256032" y="1188720"/>
            <a:ext cx="2084832" cy="54864"/>
          </a:xfrm>
          <a:prstGeom prst="rect">
            <a:avLst/>
          </a:prstGeom>
          <a:solidFill>
            <a:srgbClr val="1B4F72"/>
          </a:solidFill>
          <a:ln w="12700">
            <a:solidFill>
              <a:srgbClr val="1B4F72"/>
            </a:solidFill>
            <a:prstDash val="solid"/>
          </a:ln>
        </p:spPr>
      </p:sp>
      <p:sp>
        <p:nvSpPr>
          <p:cNvPr id="9" name="Shape 7"/>
          <p:cNvSpPr/>
          <p:nvPr/>
        </p:nvSpPr>
        <p:spPr>
          <a:xfrm>
            <a:off x="1837944" y="1261872"/>
            <a:ext cx="438912" cy="228600"/>
          </a:xfrm>
          <a:prstGeom prst="rect">
            <a:avLst/>
          </a:prstGeom>
          <a:solidFill>
            <a:srgbClr val="1B4F72"/>
          </a:solidFill>
          <a:ln w="12700">
            <a:solidFill>
              <a:srgbClr val="1B4F72"/>
            </a:solidFill>
            <a:prstDash val="solid"/>
          </a:ln>
        </p:spPr>
      </p:sp>
      <p:sp>
        <p:nvSpPr>
          <p:cNvPr id="10" name="Text 8"/>
          <p:cNvSpPr/>
          <p:nvPr/>
        </p:nvSpPr>
        <p:spPr>
          <a:xfrm>
            <a:off x="1837944" y="1261872"/>
            <a:ext cx="438912" cy="228600"/>
          </a:xfrm>
          <a:prstGeom prst="rect">
            <a:avLst/>
          </a:prstGeom>
          <a:noFill/>
          <a:ln/>
        </p:spPr>
        <p:txBody>
          <a:bodyPr wrap="square" lIns="0" tIns="0" rIns="0" bIns="0" rtlCol="0" anchor="ctr"/>
          <a:lstStyle/>
          <a:p>
            <a:pPr marL="0" indent="0" algn="ctr">
              <a:buNone/>
            </a:pPr>
            <a:r>
              <a:rPr lang="en-US" sz="850" b="1" dirty="0">
                <a:solidFill>
                  <a:srgbClr val="FFFFFF"/>
                </a:solidFill>
              </a:rPr>
              <a:t>M1</a:t>
            </a:r>
            <a:endParaRPr lang="en-US" sz="850" dirty="0"/>
          </a:p>
        </p:txBody>
      </p:sp>
      <p:sp>
        <p:nvSpPr>
          <p:cNvPr id="11" name="Text 9"/>
          <p:cNvSpPr/>
          <p:nvPr/>
        </p:nvSpPr>
        <p:spPr>
          <a:xfrm>
            <a:off x="256032" y="1243584"/>
            <a:ext cx="640080" cy="41148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12" name="Text 10"/>
          <p:cNvSpPr/>
          <p:nvPr/>
        </p:nvSpPr>
        <p:spPr>
          <a:xfrm>
            <a:off x="347472" y="1673352"/>
            <a:ext cx="1901952" cy="365760"/>
          </a:xfrm>
          <a:prstGeom prst="rect">
            <a:avLst/>
          </a:prstGeom>
          <a:noFill/>
          <a:ln/>
        </p:spPr>
        <p:txBody>
          <a:bodyPr wrap="square" rtlCol="0" anchor="ctr"/>
          <a:lstStyle/>
          <a:p>
            <a:pPr marL="0" indent="0">
              <a:buNone/>
            </a:pPr>
            <a:r>
              <a:rPr lang="en-US" sz="1050" b="1" dirty="0">
                <a:solidFill>
                  <a:srgbClr val="1B4F72"/>
                </a:solidFill>
                <a:latin typeface="Calibri" pitchFamily="34" charset="0"/>
                <a:ea typeface="Calibri" pitchFamily="34" charset="-122"/>
                <a:cs typeface="Calibri" pitchFamily="34" charset="-120"/>
              </a:rPr>
              <a:t>Jeu de rôle : situation délicate</a:t>
            </a:r>
            <a:endParaRPr lang="en-US" sz="1050" dirty="0"/>
          </a:p>
        </p:txBody>
      </p:sp>
      <p:sp>
        <p:nvSpPr>
          <p:cNvPr id="15" name="Text 13"/>
          <p:cNvSpPr/>
          <p:nvPr/>
        </p:nvSpPr>
        <p:spPr>
          <a:xfrm>
            <a:off x="347472" y="2267712"/>
            <a:ext cx="1901952" cy="457200"/>
          </a:xfrm>
          <a:prstGeom prst="rect">
            <a:avLst/>
          </a:prstGeom>
          <a:noFill/>
          <a:ln/>
        </p:spPr>
        <p:txBody>
          <a:bodyPr wrap="square" rtlCol="0" anchor="ctr"/>
          <a:lstStyle/>
          <a:p>
            <a:pPr marL="0" indent="0">
              <a:buNone/>
            </a:pPr>
            <a:r>
              <a:rPr lang="en-US" sz="900" dirty="0">
                <a:solidFill>
                  <a:srgbClr val="1A252F"/>
                </a:solidFill>
                <a:latin typeface="Calibri" pitchFamily="34" charset="0"/>
                <a:ea typeface="Calibri" pitchFamily="34" charset="-122"/>
                <a:cs typeface="Calibri" pitchFamily="34" charset="-120"/>
              </a:rPr>
              <a:t>ATSEM / enseignant : enfant qui refuse d'obéir. Débriefing collectif.</a:t>
            </a:r>
            <a:endParaRPr lang="en-US" sz="900" dirty="0"/>
          </a:p>
        </p:txBody>
      </p:sp>
      <p:sp>
        <p:nvSpPr>
          <p:cNvPr id="16" name="Shape 14"/>
          <p:cNvSpPr/>
          <p:nvPr/>
        </p:nvSpPr>
        <p:spPr>
          <a:xfrm>
            <a:off x="2432304" y="1188720"/>
            <a:ext cx="2084832" cy="160020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17" name="Shape 15"/>
          <p:cNvSpPr/>
          <p:nvPr/>
        </p:nvSpPr>
        <p:spPr>
          <a:xfrm>
            <a:off x="2432304" y="1188720"/>
            <a:ext cx="2084832" cy="54864"/>
          </a:xfrm>
          <a:prstGeom prst="rect">
            <a:avLst/>
          </a:prstGeom>
          <a:solidFill>
            <a:srgbClr val="1B4F72"/>
          </a:solidFill>
          <a:ln w="12700">
            <a:solidFill>
              <a:srgbClr val="1B4F72"/>
            </a:solidFill>
            <a:prstDash val="solid"/>
          </a:ln>
        </p:spPr>
      </p:sp>
      <p:sp>
        <p:nvSpPr>
          <p:cNvPr id="18" name="Shape 16"/>
          <p:cNvSpPr/>
          <p:nvPr/>
        </p:nvSpPr>
        <p:spPr>
          <a:xfrm>
            <a:off x="4014216" y="1261872"/>
            <a:ext cx="438912" cy="228600"/>
          </a:xfrm>
          <a:prstGeom prst="rect">
            <a:avLst/>
          </a:prstGeom>
          <a:solidFill>
            <a:srgbClr val="1B4F72"/>
          </a:solidFill>
          <a:ln w="12700">
            <a:solidFill>
              <a:srgbClr val="1B4F72"/>
            </a:solidFill>
            <a:prstDash val="solid"/>
          </a:ln>
        </p:spPr>
      </p:sp>
      <p:sp>
        <p:nvSpPr>
          <p:cNvPr id="19" name="Text 17"/>
          <p:cNvSpPr/>
          <p:nvPr/>
        </p:nvSpPr>
        <p:spPr>
          <a:xfrm>
            <a:off x="4014216" y="1261872"/>
            <a:ext cx="438912" cy="228600"/>
          </a:xfrm>
          <a:prstGeom prst="rect">
            <a:avLst/>
          </a:prstGeom>
          <a:noFill/>
          <a:ln/>
        </p:spPr>
        <p:txBody>
          <a:bodyPr wrap="square" lIns="0" tIns="0" rIns="0" bIns="0" rtlCol="0" anchor="ctr"/>
          <a:lstStyle/>
          <a:p>
            <a:pPr marL="0" indent="0" algn="ctr">
              <a:buNone/>
            </a:pPr>
            <a:r>
              <a:rPr lang="en-US" sz="850" b="1" dirty="0">
                <a:solidFill>
                  <a:srgbClr val="FFFFFF"/>
                </a:solidFill>
              </a:rPr>
              <a:t>M1</a:t>
            </a:r>
            <a:endParaRPr lang="en-US" sz="850" dirty="0"/>
          </a:p>
        </p:txBody>
      </p:sp>
      <p:sp>
        <p:nvSpPr>
          <p:cNvPr id="20" name="Text 18"/>
          <p:cNvSpPr/>
          <p:nvPr/>
        </p:nvSpPr>
        <p:spPr>
          <a:xfrm>
            <a:off x="2432304" y="1243584"/>
            <a:ext cx="640080" cy="41148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21" name="Text 19"/>
          <p:cNvSpPr/>
          <p:nvPr/>
        </p:nvSpPr>
        <p:spPr>
          <a:xfrm>
            <a:off x="2523744" y="1673352"/>
            <a:ext cx="1901952" cy="365760"/>
          </a:xfrm>
          <a:prstGeom prst="rect">
            <a:avLst/>
          </a:prstGeom>
          <a:noFill/>
          <a:ln/>
        </p:spPr>
        <p:txBody>
          <a:bodyPr wrap="square" rtlCol="0" anchor="ctr"/>
          <a:lstStyle/>
          <a:p>
            <a:pPr marL="0" indent="0">
              <a:buNone/>
            </a:pPr>
            <a:r>
              <a:rPr lang="en-US" sz="1050" b="1" dirty="0">
                <a:solidFill>
                  <a:srgbClr val="1B4F72"/>
                </a:solidFill>
                <a:latin typeface="Calibri" pitchFamily="34" charset="0"/>
                <a:ea typeface="Calibri" pitchFamily="34" charset="-122"/>
                <a:cs typeface="Calibri" pitchFamily="34" charset="-120"/>
              </a:rPr>
              <a:t>Quiz Vrai ou Faux</a:t>
            </a:r>
            <a:endParaRPr lang="en-US" sz="1050" dirty="0"/>
          </a:p>
        </p:txBody>
      </p:sp>
      <p:sp>
        <p:nvSpPr>
          <p:cNvPr id="24" name="Text 22"/>
          <p:cNvSpPr/>
          <p:nvPr/>
        </p:nvSpPr>
        <p:spPr>
          <a:xfrm>
            <a:off x="2523744" y="2267712"/>
            <a:ext cx="1901952" cy="457200"/>
          </a:xfrm>
          <a:prstGeom prst="rect">
            <a:avLst/>
          </a:prstGeom>
          <a:noFill/>
          <a:ln/>
        </p:spPr>
        <p:txBody>
          <a:bodyPr wrap="square" rtlCol="0" anchor="ctr"/>
          <a:lstStyle/>
          <a:p>
            <a:pPr marL="0" indent="0">
              <a:buNone/>
            </a:pPr>
            <a:r>
              <a:rPr lang="en-US" sz="900" dirty="0">
                <a:solidFill>
                  <a:srgbClr val="1A252F"/>
                </a:solidFill>
                <a:latin typeface="Calibri" pitchFamily="34" charset="0"/>
                <a:ea typeface="Calibri" pitchFamily="34" charset="-122"/>
                <a:cs typeface="Calibri" pitchFamily="34" charset="-120"/>
              </a:rPr>
              <a:t>15 affirmations sur statut et missions. Correction et discussion.</a:t>
            </a:r>
            <a:endParaRPr lang="en-US" sz="900" dirty="0"/>
          </a:p>
        </p:txBody>
      </p:sp>
      <p:sp>
        <p:nvSpPr>
          <p:cNvPr id="25" name="Shape 23"/>
          <p:cNvSpPr/>
          <p:nvPr/>
        </p:nvSpPr>
        <p:spPr>
          <a:xfrm>
            <a:off x="4608576" y="1188720"/>
            <a:ext cx="2084832" cy="160020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26" name="Shape 24"/>
          <p:cNvSpPr/>
          <p:nvPr/>
        </p:nvSpPr>
        <p:spPr>
          <a:xfrm>
            <a:off x="4608576" y="1188720"/>
            <a:ext cx="2084832" cy="54864"/>
          </a:xfrm>
          <a:prstGeom prst="rect">
            <a:avLst/>
          </a:prstGeom>
          <a:solidFill>
            <a:srgbClr val="0E6655"/>
          </a:solidFill>
          <a:ln w="12700">
            <a:solidFill>
              <a:srgbClr val="0E6655"/>
            </a:solidFill>
            <a:prstDash val="solid"/>
          </a:ln>
        </p:spPr>
      </p:sp>
      <p:sp>
        <p:nvSpPr>
          <p:cNvPr id="27" name="Shape 25"/>
          <p:cNvSpPr/>
          <p:nvPr/>
        </p:nvSpPr>
        <p:spPr>
          <a:xfrm>
            <a:off x="6190488" y="1261872"/>
            <a:ext cx="438912" cy="228600"/>
          </a:xfrm>
          <a:prstGeom prst="rect">
            <a:avLst/>
          </a:prstGeom>
          <a:solidFill>
            <a:srgbClr val="0E6655"/>
          </a:solidFill>
          <a:ln w="12700">
            <a:solidFill>
              <a:srgbClr val="0E6655"/>
            </a:solidFill>
            <a:prstDash val="solid"/>
          </a:ln>
        </p:spPr>
      </p:sp>
      <p:sp>
        <p:nvSpPr>
          <p:cNvPr id="28" name="Text 26"/>
          <p:cNvSpPr/>
          <p:nvPr/>
        </p:nvSpPr>
        <p:spPr>
          <a:xfrm>
            <a:off x="6190488" y="1261872"/>
            <a:ext cx="438912" cy="228600"/>
          </a:xfrm>
          <a:prstGeom prst="rect">
            <a:avLst/>
          </a:prstGeom>
          <a:noFill/>
          <a:ln/>
        </p:spPr>
        <p:txBody>
          <a:bodyPr wrap="square" lIns="0" tIns="0" rIns="0" bIns="0" rtlCol="0" anchor="ctr"/>
          <a:lstStyle/>
          <a:p>
            <a:pPr marL="0" indent="0" algn="ctr">
              <a:buNone/>
            </a:pPr>
            <a:r>
              <a:rPr lang="en-US" sz="850" b="1" dirty="0">
                <a:solidFill>
                  <a:srgbClr val="FFFFFF"/>
                </a:solidFill>
              </a:rPr>
              <a:t>M2</a:t>
            </a:r>
            <a:endParaRPr lang="en-US" sz="850" dirty="0"/>
          </a:p>
        </p:txBody>
      </p:sp>
      <p:sp>
        <p:nvSpPr>
          <p:cNvPr id="29" name="Text 27"/>
          <p:cNvSpPr/>
          <p:nvPr/>
        </p:nvSpPr>
        <p:spPr>
          <a:xfrm>
            <a:off x="4608576" y="1243584"/>
            <a:ext cx="640080" cy="41148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30" name="Text 28"/>
          <p:cNvSpPr/>
          <p:nvPr/>
        </p:nvSpPr>
        <p:spPr>
          <a:xfrm>
            <a:off x="4700016" y="1673352"/>
            <a:ext cx="1901952" cy="365760"/>
          </a:xfrm>
          <a:prstGeom prst="rect">
            <a:avLst/>
          </a:prstGeom>
          <a:noFill/>
          <a:ln/>
        </p:spPr>
        <p:txBody>
          <a:bodyPr wrap="square" rtlCol="0" anchor="ctr"/>
          <a:lstStyle/>
          <a:p>
            <a:pPr marL="0" indent="0">
              <a:buNone/>
            </a:pPr>
            <a:r>
              <a:rPr lang="en-US" sz="1050" b="1" dirty="0">
                <a:solidFill>
                  <a:srgbClr val="0E6655"/>
                </a:solidFill>
                <a:latin typeface="Calibri" pitchFamily="34" charset="0"/>
                <a:ea typeface="Calibri" pitchFamily="34" charset="-122"/>
                <a:cs typeface="Calibri" pitchFamily="34" charset="-120"/>
              </a:rPr>
              <a:t>Compléter une fiche de séance</a:t>
            </a:r>
            <a:endParaRPr lang="en-US" sz="1050" dirty="0"/>
          </a:p>
        </p:txBody>
      </p:sp>
      <p:sp>
        <p:nvSpPr>
          <p:cNvPr id="33" name="Text 31"/>
          <p:cNvSpPr/>
          <p:nvPr/>
        </p:nvSpPr>
        <p:spPr>
          <a:xfrm>
            <a:off x="4700016" y="2267712"/>
            <a:ext cx="1901952" cy="457200"/>
          </a:xfrm>
          <a:prstGeom prst="rect">
            <a:avLst/>
          </a:prstGeom>
          <a:noFill/>
          <a:ln/>
        </p:spPr>
        <p:txBody>
          <a:bodyPr wrap="square" rtlCol="0" anchor="ctr"/>
          <a:lstStyle/>
          <a:p>
            <a:pPr marL="0" indent="0">
              <a:buNone/>
            </a:pPr>
            <a:r>
              <a:rPr lang="en-US" sz="900" dirty="0">
                <a:solidFill>
                  <a:srgbClr val="1A252F"/>
                </a:solidFill>
                <a:latin typeface="Calibri" pitchFamily="34" charset="0"/>
                <a:ea typeface="Calibri" pitchFamily="34" charset="-122"/>
                <a:cs typeface="Calibri" pitchFamily="34" charset="-120"/>
              </a:rPr>
              <a:t>Binômes : fiche partielle à compléter (thème couleurs).</a:t>
            </a:r>
            <a:endParaRPr lang="en-US" sz="900" dirty="0"/>
          </a:p>
        </p:txBody>
      </p:sp>
      <p:sp>
        <p:nvSpPr>
          <p:cNvPr id="34" name="Shape 32"/>
          <p:cNvSpPr/>
          <p:nvPr/>
        </p:nvSpPr>
        <p:spPr>
          <a:xfrm>
            <a:off x="6784848" y="1188720"/>
            <a:ext cx="2084832" cy="160020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35" name="Shape 33"/>
          <p:cNvSpPr/>
          <p:nvPr/>
        </p:nvSpPr>
        <p:spPr>
          <a:xfrm>
            <a:off x="6784848" y="1188720"/>
            <a:ext cx="2084832" cy="54864"/>
          </a:xfrm>
          <a:prstGeom prst="rect">
            <a:avLst/>
          </a:prstGeom>
          <a:solidFill>
            <a:srgbClr val="0E6655"/>
          </a:solidFill>
          <a:ln w="12700">
            <a:solidFill>
              <a:srgbClr val="0E6655"/>
            </a:solidFill>
            <a:prstDash val="solid"/>
          </a:ln>
        </p:spPr>
      </p:sp>
      <p:sp>
        <p:nvSpPr>
          <p:cNvPr id="36" name="Shape 34"/>
          <p:cNvSpPr/>
          <p:nvPr/>
        </p:nvSpPr>
        <p:spPr>
          <a:xfrm>
            <a:off x="8366760" y="1261872"/>
            <a:ext cx="438912" cy="228600"/>
          </a:xfrm>
          <a:prstGeom prst="rect">
            <a:avLst/>
          </a:prstGeom>
          <a:solidFill>
            <a:srgbClr val="0E6655"/>
          </a:solidFill>
          <a:ln w="12700">
            <a:solidFill>
              <a:srgbClr val="0E6655"/>
            </a:solidFill>
            <a:prstDash val="solid"/>
          </a:ln>
        </p:spPr>
      </p:sp>
      <p:sp>
        <p:nvSpPr>
          <p:cNvPr id="37" name="Text 35"/>
          <p:cNvSpPr/>
          <p:nvPr/>
        </p:nvSpPr>
        <p:spPr>
          <a:xfrm>
            <a:off x="8366760" y="1261872"/>
            <a:ext cx="438912" cy="228600"/>
          </a:xfrm>
          <a:prstGeom prst="rect">
            <a:avLst/>
          </a:prstGeom>
          <a:noFill/>
          <a:ln/>
        </p:spPr>
        <p:txBody>
          <a:bodyPr wrap="square" lIns="0" tIns="0" rIns="0" bIns="0" rtlCol="0" anchor="ctr"/>
          <a:lstStyle/>
          <a:p>
            <a:pPr marL="0" indent="0" algn="ctr">
              <a:buNone/>
            </a:pPr>
            <a:r>
              <a:rPr lang="en-US" sz="850" b="1" dirty="0">
                <a:solidFill>
                  <a:srgbClr val="FFFFFF"/>
                </a:solidFill>
              </a:rPr>
              <a:t>M2</a:t>
            </a:r>
            <a:endParaRPr lang="en-US" sz="850" dirty="0"/>
          </a:p>
        </p:txBody>
      </p:sp>
      <p:sp>
        <p:nvSpPr>
          <p:cNvPr id="38" name="Text 36"/>
          <p:cNvSpPr/>
          <p:nvPr/>
        </p:nvSpPr>
        <p:spPr>
          <a:xfrm>
            <a:off x="6784848" y="1243584"/>
            <a:ext cx="640080" cy="41148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39" name="Text 37"/>
          <p:cNvSpPr/>
          <p:nvPr/>
        </p:nvSpPr>
        <p:spPr>
          <a:xfrm>
            <a:off x="6876288" y="1673352"/>
            <a:ext cx="1901952" cy="365760"/>
          </a:xfrm>
          <a:prstGeom prst="rect">
            <a:avLst/>
          </a:prstGeom>
          <a:noFill/>
          <a:ln/>
        </p:spPr>
        <p:txBody>
          <a:bodyPr wrap="square" rtlCol="0" anchor="ctr"/>
          <a:lstStyle/>
          <a:p>
            <a:pPr marL="0" indent="0">
              <a:buNone/>
            </a:pPr>
            <a:r>
              <a:rPr lang="en-US" sz="1050" b="1" dirty="0">
                <a:solidFill>
                  <a:srgbClr val="0E6655"/>
                </a:solidFill>
                <a:latin typeface="Calibri" pitchFamily="34" charset="0"/>
                <a:ea typeface="Calibri" pitchFamily="34" charset="-122"/>
                <a:cs typeface="Calibri" pitchFamily="34" charset="-120"/>
              </a:rPr>
              <a:t>Audit du coin jeux</a:t>
            </a:r>
            <a:endParaRPr lang="en-US" sz="1050" dirty="0"/>
          </a:p>
        </p:txBody>
      </p:sp>
      <p:sp>
        <p:nvSpPr>
          <p:cNvPr id="42" name="Text 40"/>
          <p:cNvSpPr/>
          <p:nvPr/>
        </p:nvSpPr>
        <p:spPr>
          <a:xfrm>
            <a:off x="6876288" y="2267712"/>
            <a:ext cx="1901952" cy="457200"/>
          </a:xfrm>
          <a:prstGeom prst="rect">
            <a:avLst/>
          </a:prstGeom>
          <a:noFill/>
          <a:ln/>
        </p:spPr>
        <p:txBody>
          <a:bodyPr wrap="square" rtlCol="0" anchor="ctr"/>
          <a:lstStyle/>
          <a:p>
            <a:pPr marL="0" indent="0">
              <a:buNone/>
            </a:pPr>
            <a:r>
              <a:rPr lang="en-US" sz="900" dirty="0">
                <a:solidFill>
                  <a:srgbClr val="1A252F"/>
                </a:solidFill>
                <a:latin typeface="Calibri" pitchFamily="34" charset="0"/>
                <a:ea typeface="Calibri" pitchFamily="34" charset="-122"/>
                <a:cs typeface="Calibri" pitchFamily="34" charset="-120"/>
              </a:rPr>
              <a:t>Grille d'observation : accessibilité, sécurité, clarté des zones.</a:t>
            </a:r>
            <a:endParaRPr lang="en-US" sz="900" dirty="0"/>
          </a:p>
        </p:txBody>
      </p:sp>
      <p:sp>
        <p:nvSpPr>
          <p:cNvPr id="43" name="Shape 41"/>
          <p:cNvSpPr/>
          <p:nvPr/>
        </p:nvSpPr>
        <p:spPr>
          <a:xfrm>
            <a:off x="256032" y="2898648"/>
            <a:ext cx="2084832" cy="160020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44" name="Shape 42"/>
          <p:cNvSpPr/>
          <p:nvPr/>
        </p:nvSpPr>
        <p:spPr>
          <a:xfrm>
            <a:off x="256032" y="2898648"/>
            <a:ext cx="2084832" cy="54864"/>
          </a:xfrm>
          <a:prstGeom prst="rect">
            <a:avLst/>
          </a:prstGeom>
          <a:solidFill>
            <a:srgbClr val="1E8449"/>
          </a:solidFill>
          <a:ln w="12700">
            <a:solidFill>
              <a:srgbClr val="1E8449"/>
            </a:solidFill>
            <a:prstDash val="solid"/>
          </a:ln>
        </p:spPr>
      </p:sp>
      <p:sp>
        <p:nvSpPr>
          <p:cNvPr id="45" name="Shape 43"/>
          <p:cNvSpPr/>
          <p:nvPr/>
        </p:nvSpPr>
        <p:spPr>
          <a:xfrm>
            <a:off x="1837944" y="2971800"/>
            <a:ext cx="438912" cy="228600"/>
          </a:xfrm>
          <a:prstGeom prst="rect">
            <a:avLst/>
          </a:prstGeom>
          <a:solidFill>
            <a:srgbClr val="1E8449"/>
          </a:solidFill>
          <a:ln w="12700">
            <a:solidFill>
              <a:srgbClr val="1E8449"/>
            </a:solidFill>
            <a:prstDash val="solid"/>
          </a:ln>
        </p:spPr>
      </p:sp>
      <p:sp>
        <p:nvSpPr>
          <p:cNvPr id="46" name="Text 44"/>
          <p:cNvSpPr/>
          <p:nvPr/>
        </p:nvSpPr>
        <p:spPr>
          <a:xfrm>
            <a:off x="1837944" y="2971800"/>
            <a:ext cx="438912" cy="228600"/>
          </a:xfrm>
          <a:prstGeom prst="rect">
            <a:avLst/>
          </a:prstGeom>
          <a:noFill/>
          <a:ln/>
        </p:spPr>
        <p:txBody>
          <a:bodyPr wrap="square" lIns="0" tIns="0" rIns="0" bIns="0" rtlCol="0" anchor="ctr"/>
          <a:lstStyle/>
          <a:p>
            <a:pPr marL="0" indent="0" algn="ctr">
              <a:buNone/>
            </a:pPr>
            <a:r>
              <a:rPr lang="en-US" sz="850" b="1" dirty="0">
                <a:solidFill>
                  <a:srgbClr val="FFFFFF"/>
                </a:solidFill>
              </a:rPr>
              <a:t>M3</a:t>
            </a:r>
            <a:endParaRPr lang="en-US" sz="850" dirty="0"/>
          </a:p>
        </p:txBody>
      </p:sp>
      <p:sp>
        <p:nvSpPr>
          <p:cNvPr id="47" name="Text 45"/>
          <p:cNvSpPr/>
          <p:nvPr/>
        </p:nvSpPr>
        <p:spPr>
          <a:xfrm>
            <a:off x="256032" y="2953512"/>
            <a:ext cx="640080" cy="41148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48" name="Text 46"/>
          <p:cNvSpPr/>
          <p:nvPr/>
        </p:nvSpPr>
        <p:spPr>
          <a:xfrm>
            <a:off x="347472" y="3383280"/>
            <a:ext cx="1901952" cy="365760"/>
          </a:xfrm>
          <a:prstGeom prst="rect">
            <a:avLst/>
          </a:prstGeom>
          <a:noFill/>
          <a:ln/>
        </p:spPr>
        <p:txBody>
          <a:bodyPr wrap="square" rtlCol="0" anchor="ctr"/>
          <a:lstStyle/>
          <a:p>
            <a:pPr marL="0" indent="0">
              <a:buNone/>
            </a:pPr>
            <a:r>
              <a:rPr lang="en-US" sz="1050" b="1" dirty="0">
                <a:solidFill>
                  <a:srgbClr val="1E8449"/>
                </a:solidFill>
                <a:latin typeface="Calibri" pitchFamily="34" charset="0"/>
                <a:ea typeface="Calibri" pitchFamily="34" charset="-122"/>
                <a:cs typeface="Calibri" pitchFamily="34" charset="-120"/>
              </a:rPr>
              <a:t>Audit sécurité de la classe</a:t>
            </a:r>
            <a:endParaRPr lang="en-US" sz="1050" dirty="0"/>
          </a:p>
        </p:txBody>
      </p:sp>
      <p:sp>
        <p:nvSpPr>
          <p:cNvPr id="51" name="Text 49"/>
          <p:cNvSpPr/>
          <p:nvPr/>
        </p:nvSpPr>
        <p:spPr>
          <a:xfrm>
            <a:off x="347472" y="3977640"/>
            <a:ext cx="1901952" cy="457200"/>
          </a:xfrm>
          <a:prstGeom prst="rect">
            <a:avLst/>
          </a:prstGeom>
          <a:noFill/>
          <a:ln/>
        </p:spPr>
        <p:txBody>
          <a:bodyPr wrap="square" rtlCol="0" anchor="ctr"/>
          <a:lstStyle/>
          <a:p>
            <a:pPr marL="0" indent="0">
              <a:buNone/>
            </a:pPr>
            <a:r>
              <a:rPr lang="en-US" sz="900" dirty="0">
                <a:solidFill>
                  <a:srgbClr val="1A252F"/>
                </a:solidFill>
                <a:latin typeface="Calibri" pitchFamily="34" charset="0"/>
                <a:ea typeface="Calibri" pitchFamily="34" charset="-122"/>
                <a:cs typeface="Calibri" pitchFamily="34" charset="-120"/>
              </a:rPr>
              <a:t>20 critères : mobilier, prises, produits, accès. Restitution.</a:t>
            </a:r>
            <a:endParaRPr lang="en-US" sz="900" dirty="0"/>
          </a:p>
        </p:txBody>
      </p:sp>
      <p:sp>
        <p:nvSpPr>
          <p:cNvPr id="52" name="Shape 50"/>
          <p:cNvSpPr/>
          <p:nvPr/>
        </p:nvSpPr>
        <p:spPr>
          <a:xfrm>
            <a:off x="2432304" y="2898648"/>
            <a:ext cx="2084832" cy="160020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53" name="Shape 51"/>
          <p:cNvSpPr/>
          <p:nvPr/>
        </p:nvSpPr>
        <p:spPr>
          <a:xfrm>
            <a:off x="2432304" y="2898648"/>
            <a:ext cx="2084832" cy="54864"/>
          </a:xfrm>
          <a:prstGeom prst="rect">
            <a:avLst/>
          </a:prstGeom>
          <a:solidFill>
            <a:srgbClr val="1E8449"/>
          </a:solidFill>
          <a:ln w="12700">
            <a:solidFill>
              <a:srgbClr val="1E8449"/>
            </a:solidFill>
            <a:prstDash val="solid"/>
          </a:ln>
        </p:spPr>
      </p:sp>
      <p:sp>
        <p:nvSpPr>
          <p:cNvPr id="54" name="Shape 52"/>
          <p:cNvSpPr/>
          <p:nvPr/>
        </p:nvSpPr>
        <p:spPr>
          <a:xfrm>
            <a:off x="4014216" y="2971800"/>
            <a:ext cx="438912" cy="228600"/>
          </a:xfrm>
          <a:prstGeom prst="rect">
            <a:avLst/>
          </a:prstGeom>
          <a:solidFill>
            <a:srgbClr val="1E8449"/>
          </a:solidFill>
          <a:ln w="12700">
            <a:solidFill>
              <a:srgbClr val="1E8449"/>
            </a:solidFill>
            <a:prstDash val="solid"/>
          </a:ln>
        </p:spPr>
      </p:sp>
      <p:sp>
        <p:nvSpPr>
          <p:cNvPr id="55" name="Text 53"/>
          <p:cNvSpPr/>
          <p:nvPr/>
        </p:nvSpPr>
        <p:spPr>
          <a:xfrm>
            <a:off x="4014216" y="2971800"/>
            <a:ext cx="438912" cy="228600"/>
          </a:xfrm>
          <a:prstGeom prst="rect">
            <a:avLst/>
          </a:prstGeom>
          <a:noFill/>
          <a:ln/>
        </p:spPr>
        <p:txBody>
          <a:bodyPr wrap="square" lIns="0" tIns="0" rIns="0" bIns="0" rtlCol="0" anchor="ctr"/>
          <a:lstStyle/>
          <a:p>
            <a:pPr marL="0" indent="0" algn="ctr">
              <a:buNone/>
            </a:pPr>
            <a:r>
              <a:rPr lang="en-US" sz="850" b="1" dirty="0">
                <a:solidFill>
                  <a:srgbClr val="FFFFFF"/>
                </a:solidFill>
              </a:rPr>
              <a:t>M3</a:t>
            </a:r>
            <a:endParaRPr lang="en-US" sz="850" dirty="0"/>
          </a:p>
        </p:txBody>
      </p:sp>
      <p:sp>
        <p:nvSpPr>
          <p:cNvPr id="56" name="Text 54"/>
          <p:cNvSpPr/>
          <p:nvPr/>
        </p:nvSpPr>
        <p:spPr>
          <a:xfrm>
            <a:off x="2432304" y="2953512"/>
            <a:ext cx="640080" cy="41148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57" name="Text 55"/>
          <p:cNvSpPr/>
          <p:nvPr/>
        </p:nvSpPr>
        <p:spPr>
          <a:xfrm>
            <a:off x="2523744" y="3383280"/>
            <a:ext cx="1901952" cy="365760"/>
          </a:xfrm>
          <a:prstGeom prst="rect">
            <a:avLst/>
          </a:prstGeom>
          <a:noFill/>
          <a:ln/>
        </p:spPr>
        <p:txBody>
          <a:bodyPr wrap="square" rtlCol="0" anchor="ctr"/>
          <a:lstStyle/>
          <a:p>
            <a:pPr marL="0" indent="0">
              <a:buNone/>
            </a:pPr>
            <a:r>
              <a:rPr lang="en-US" sz="1050" b="1" dirty="0">
                <a:solidFill>
                  <a:srgbClr val="1E8449"/>
                </a:solidFill>
                <a:latin typeface="Calibri" pitchFamily="34" charset="0"/>
                <a:ea typeface="Calibri" pitchFamily="34" charset="-122"/>
                <a:cs typeface="Calibri" pitchFamily="34" charset="-120"/>
              </a:rPr>
              <a:t>Simulation lavage des mains</a:t>
            </a:r>
            <a:endParaRPr lang="en-US" sz="1050" dirty="0"/>
          </a:p>
        </p:txBody>
      </p:sp>
      <p:sp>
        <p:nvSpPr>
          <p:cNvPr id="60" name="Text 58"/>
          <p:cNvSpPr/>
          <p:nvPr/>
        </p:nvSpPr>
        <p:spPr>
          <a:xfrm>
            <a:off x="2523744" y="3977640"/>
            <a:ext cx="1901952" cy="457200"/>
          </a:xfrm>
          <a:prstGeom prst="rect">
            <a:avLst/>
          </a:prstGeom>
          <a:noFill/>
          <a:ln/>
        </p:spPr>
        <p:txBody>
          <a:bodyPr wrap="square" rtlCol="0" anchor="ctr"/>
          <a:lstStyle/>
          <a:p>
            <a:pPr marL="0" indent="0">
              <a:buNone/>
            </a:pPr>
            <a:r>
              <a:rPr lang="en-US" sz="900" dirty="0">
                <a:solidFill>
                  <a:srgbClr val="1A252F"/>
                </a:solidFill>
                <a:latin typeface="Calibri" pitchFamily="34" charset="0"/>
                <a:ea typeface="Calibri" pitchFamily="34" charset="-122"/>
                <a:cs typeface="Calibri" pitchFamily="34" charset="-120"/>
              </a:rPr>
              <a:t>Protocole OMS 7 étapes à apprendre et enseigner à un pair.</a:t>
            </a:r>
            <a:endParaRPr lang="en-US" sz="900" dirty="0"/>
          </a:p>
        </p:txBody>
      </p:sp>
      <p:sp>
        <p:nvSpPr>
          <p:cNvPr id="61" name="Shape 59"/>
          <p:cNvSpPr/>
          <p:nvPr/>
        </p:nvSpPr>
        <p:spPr>
          <a:xfrm>
            <a:off x="4608576" y="2898648"/>
            <a:ext cx="2084832" cy="160020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62" name="Shape 60"/>
          <p:cNvSpPr/>
          <p:nvPr/>
        </p:nvSpPr>
        <p:spPr>
          <a:xfrm>
            <a:off x="4608576" y="2898648"/>
            <a:ext cx="2084832" cy="54864"/>
          </a:xfrm>
          <a:prstGeom prst="rect">
            <a:avLst/>
          </a:prstGeom>
          <a:solidFill>
            <a:srgbClr val="D35400"/>
          </a:solidFill>
          <a:ln w="12700">
            <a:solidFill>
              <a:srgbClr val="D35400"/>
            </a:solidFill>
            <a:prstDash val="solid"/>
          </a:ln>
        </p:spPr>
      </p:sp>
      <p:sp>
        <p:nvSpPr>
          <p:cNvPr id="63" name="Shape 61"/>
          <p:cNvSpPr/>
          <p:nvPr/>
        </p:nvSpPr>
        <p:spPr>
          <a:xfrm>
            <a:off x="6190488" y="2971800"/>
            <a:ext cx="438912" cy="228600"/>
          </a:xfrm>
          <a:prstGeom prst="rect">
            <a:avLst/>
          </a:prstGeom>
          <a:solidFill>
            <a:srgbClr val="D35400"/>
          </a:solidFill>
          <a:ln w="12700">
            <a:solidFill>
              <a:srgbClr val="D35400"/>
            </a:solidFill>
            <a:prstDash val="solid"/>
          </a:ln>
        </p:spPr>
      </p:sp>
      <p:sp>
        <p:nvSpPr>
          <p:cNvPr id="64" name="Text 62"/>
          <p:cNvSpPr/>
          <p:nvPr/>
        </p:nvSpPr>
        <p:spPr>
          <a:xfrm>
            <a:off x="6190488" y="2971800"/>
            <a:ext cx="438912" cy="228600"/>
          </a:xfrm>
          <a:prstGeom prst="rect">
            <a:avLst/>
          </a:prstGeom>
          <a:noFill/>
          <a:ln/>
        </p:spPr>
        <p:txBody>
          <a:bodyPr wrap="square" lIns="0" tIns="0" rIns="0" bIns="0" rtlCol="0" anchor="ctr"/>
          <a:lstStyle/>
          <a:p>
            <a:pPr marL="0" indent="0" algn="ctr">
              <a:buNone/>
            </a:pPr>
            <a:r>
              <a:rPr lang="en-US" sz="850" b="1" dirty="0">
                <a:solidFill>
                  <a:srgbClr val="FFFFFF"/>
                </a:solidFill>
              </a:rPr>
              <a:t>M4</a:t>
            </a:r>
            <a:endParaRPr lang="en-US" sz="850" dirty="0"/>
          </a:p>
        </p:txBody>
      </p:sp>
      <p:sp>
        <p:nvSpPr>
          <p:cNvPr id="65" name="Text 63"/>
          <p:cNvSpPr/>
          <p:nvPr/>
        </p:nvSpPr>
        <p:spPr>
          <a:xfrm>
            <a:off x="4608576" y="2953512"/>
            <a:ext cx="640080" cy="41148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66" name="Text 64"/>
          <p:cNvSpPr/>
          <p:nvPr/>
        </p:nvSpPr>
        <p:spPr>
          <a:xfrm>
            <a:off x="4700016" y="3383280"/>
            <a:ext cx="1901952" cy="365760"/>
          </a:xfrm>
          <a:prstGeom prst="rect">
            <a:avLst/>
          </a:prstGeom>
          <a:noFill/>
          <a:ln/>
        </p:spPr>
        <p:txBody>
          <a:bodyPr wrap="square" rtlCol="0" anchor="ctr"/>
          <a:lstStyle/>
          <a:p>
            <a:pPr marL="0" indent="0">
              <a:buNone/>
            </a:pPr>
            <a:r>
              <a:rPr lang="en-US" sz="1050" b="1" dirty="0">
                <a:solidFill>
                  <a:srgbClr val="D35400"/>
                </a:solidFill>
                <a:latin typeface="Calibri" pitchFamily="34" charset="0"/>
                <a:ea typeface="Calibri" pitchFamily="34" charset="-122"/>
                <a:cs typeface="Calibri" pitchFamily="34" charset="-120"/>
              </a:rPr>
              <a:t>Simulation réunion parents</a:t>
            </a:r>
            <a:endParaRPr lang="en-US" sz="1050" dirty="0"/>
          </a:p>
        </p:txBody>
      </p:sp>
      <p:sp>
        <p:nvSpPr>
          <p:cNvPr id="69" name="Text 67"/>
          <p:cNvSpPr/>
          <p:nvPr/>
        </p:nvSpPr>
        <p:spPr>
          <a:xfrm>
            <a:off x="4700016" y="3977640"/>
            <a:ext cx="1901952" cy="457200"/>
          </a:xfrm>
          <a:prstGeom prst="rect">
            <a:avLst/>
          </a:prstGeom>
          <a:noFill/>
          <a:ln/>
        </p:spPr>
        <p:txBody>
          <a:bodyPr wrap="square" rtlCol="0" anchor="ctr"/>
          <a:lstStyle/>
          <a:p>
            <a:pPr marL="0" indent="0">
              <a:buNone/>
            </a:pPr>
            <a:r>
              <a:rPr lang="en-US" sz="900" dirty="0">
                <a:solidFill>
                  <a:srgbClr val="1A252F"/>
                </a:solidFill>
                <a:latin typeface="Calibri" pitchFamily="34" charset="0"/>
                <a:ea typeface="Calibri" pitchFamily="34" charset="-122"/>
                <a:cs typeface="Calibri" pitchFamily="34" charset="-120"/>
              </a:rPr>
              <a:t>Répondre à 3 questions délicates de parents. Évaluation par le groupe.</a:t>
            </a:r>
            <a:endParaRPr lang="en-US" sz="900" dirty="0"/>
          </a:p>
        </p:txBody>
      </p:sp>
      <p:sp>
        <p:nvSpPr>
          <p:cNvPr id="70" name="Shape 68"/>
          <p:cNvSpPr/>
          <p:nvPr/>
        </p:nvSpPr>
        <p:spPr>
          <a:xfrm>
            <a:off x="6784848" y="2898648"/>
            <a:ext cx="2084832" cy="160020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71" name="Shape 69"/>
          <p:cNvSpPr/>
          <p:nvPr/>
        </p:nvSpPr>
        <p:spPr>
          <a:xfrm>
            <a:off x="6784848" y="2898648"/>
            <a:ext cx="2084832" cy="54864"/>
          </a:xfrm>
          <a:prstGeom prst="rect">
            <a:avLst/>
          </a:prstGeom>
          <a:solidFill>
            <a:srgbClr val="D35400"/>
          </a:solidFill>
          <a:ln w="12700">
            <a:solidFill>
              <a:srgbClr val="D35400"/>
            </a:solidFill>
            <a:prstDash val="solid"/>
          </a:ln>
        </p:spPr>
      </p:sp>
      <p:sp>
        <p:nvSpPr>
          <p:cNvPr id="72" name="Shape 70"/>
          <p:cNvSpPr/>
          <p:nvPr/>
        </p:nvSpPr>
        <p:spPr>
          <a:xfrm>
            <a:off x="8366760" y="2971800"/>
            <a:ext cx="438912" cy="228600"/>
          </a:xfrm>
          <a:prstGeom prst="rect">
            <a:avLst/>
          </a:prstGeom>
          <a:solidFill>
            <a:srgbClr val="D35400"/>
          </a:solidFill>
          <a:ln w="12700">
            <a:solidFill>
              <a:srgbClr val="D35400"/>
            </a:solidFill>
            <a:prstDash val="solid"/>
          </a:ln>
        </p:spPr>
      </p:sp>
      <p:sp>
        <p:nvSpPr>
          <p:cNvPr id="73" name="Text 71"/>
          <p:cNvSpPr/>
          <p:nvPr/>
        </p:nvSpPr>
        <p:spPr>
          <a:xfrm>
            <a:off x="8366760" y="2971800"/>
            <a:ext cx="438912" cy="228600"/>
          </a:xfrm>
          <a:prstGeom prst="rect">
            <a:avLst/>
          </a:prstGeom>
          <a:noFill/>
          <a:ln/>
        </p:spPr>
        <p:txBody>
          <a:bodyPr wrap="square" lIns="0" tIns="0" rIns="0" bIns="0" rtlCol="0" anchor="ctr"/>
          <a:lstStyle/>
          <a:p>
            <a:pPr marL="0" indent="0" algn="ctr">
              <a:buNone/>
            </a:pPr>
            <a:r>
              <a:rPr lang="en-US" sz="850" b="1" dirty="0">
                <a:solidFill>
                  <a:srgbClr val="FFFFFF"/>
                </a:solidFill>
              </a:rPr>
              <a:t>M4</a:t>
            </a:r>
            <a:endParaRPr lang="en-US" sz="850" dirty="0"/>
          </a:p>
        </p:txBody>
      </p:sp>
      <p:sp>
        <p:nvSpPr>
          <p:cNvPr id="74" name="Text 72"/>
          <p:cNvSpPr/>
          <p:nvPr/>
        </p:nvSpPr>
        <p:spPr>
          <a:xfrm>
            <a:off x="6784848" y="2953512"/>
            <a:ext cx="640080" cy="411480"/>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75" name="Text 73"/>
          <p:cNvSpPr/>
          <p:nvPr/>
        </p:nvSpPr>
        <p:spPr>
          <a:xfrm>
            <a:off x="6876288" y="3383280"/>
            <a:ext cx="1901952" cy="365760"/>
          </a:xfrm>
          <a:prstGeom prst="rect">
            <a:avLst/>
          </a:prstGeom>
          <a:noFill/>
          <a:ln/>
        </p:spPr>
        <p:txBody>
          <a:bodyPr wrap="square" rtlCol="0" anchor="ctr"/>
          <a:lstStyle/>
          <a:p>
            <a:pPr marL="0" indent="0">
              <a:buNone/>
            </a:pPr>
            <a:r>
              <a:rPr lang="en-US" sz="1050" b="1" dirty="0">
                <a:solidFill>
                  <a:srgbClr val="D35400"/>
                </a:solidFill>
                <a:latin typeface="Calibri" pitchFamily="34" charset="0"/>
                <a:ea typeface="Calibri" pitchFamily="34" charset="-122"/>
                <a:cs typeface="Calibri" pitchFamily="34" charset="-120"/>
              </a:rPr>
              <a:t>Rédiger une fiche de transmission</a:t>
            </a:r>
            <a:endParaRPr lang="en-US" sz="1050" dirty="0"/>
          </a:p>
        </p:txBody>
      </p:sp>
      <p:sp>
        <p:nvSpPr>
          <p:cNvPr id="78" name="Text 76"/>
          <p:cNvSpPr/>
          <p:nvPr/>
        </p:nvSpPr>
        <p:spPr>
          <a:xfrm>
            <a:off x="6876288" y="3977640"/>
            <a:ext cx="1901952" cy="457200"/>
          </a:xfrm>
          <a:prstGeom prst="rect">
            <a:avLst/>
          </a:prstGeom>
          <a:noFill/>
          <a:ln/>
        </p:spPr>
        <p:txBody>
          <a:bodyPr wrap="square" rtlCol="0" anchor="ctr"/>
          <a:lstStyle/>
          <a:p>
            <a:pPr marL="0" indent="0">
              <a:buNone/>
            </a:pPr>
            <a:r>
              <a:rPr lang="en-US" sz="900" dirty="0">
                <a:solidFill>
                  <a:srgbClr val="1A252F"/>
                </a:solidFill>
                <a:latin typeface="Calibri" pitchFamily="34" charset="0"/>
                <a:ea typeface="Calibri" pitchFamily="34" charset="-122"/>
                <a:cs typeface="Calibri" pitchFamily="34" charset="-120"/>
              </a:rPr>
              <a:t>À partir d'un scénario de journée. Correction croisée.</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4F72"/>
          </a:solidFill>
          <a:ln w="12700">
            <a:solidFill>
              <a:srgbClr val="1B4F72"/>
            </a:solidFill>
            <a:prstDash val="solid"/>
          </a:ln>
        </p:spPr>
      </p:sp>
      <p:sp>
        <p:nvSpPr>
          <p:cNvPr id="3" name="Text 1"/>
          <p:cNvSpPr/>
          <p:nvPr/>
        </p:nvSpPr>
        <p:spPr>
          <a:xfrm>
            <a:off x="320040" y="0"/>
            <a:ext cx="777240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Évaluation &amp; Synthèse Finale</a:t>
            </a:r>
            <a:endParaRPr lang="en-US" sz="2000" dirty="0"/>
          </a:p>
        </p:txBody>
      </p:sp>
      <p:sp>
        <p:nvSpPr>
          <p:cNvPr id="4" name="Shape 2"/>
          <p:cNvSpPr/>
          <p:nvPr/>
        </p:nvSpPr>
        <p:spPr>
          <a:xfrm>
            <a:off x="7772400" y="91440"/>
            <a:ext cx="1234440" cy="502920"/>
          </a:xfrm>
          <a:prstGeom prst="rect">
            <a:avLst/>
          </a:prstGeom>
          <a:solidFill>
            <a:srgbClr val="F39C12"/>
          </a:solidFill>
          <a:ln w="12700">
            <a:solidFill>
              <a:srgbClr val="F39C12"/>
            </a:solidFill>
            <a:prstDash val="solid"/>
          </a:ln>
        </p:spPr>
      </p:sp>
      <p:sp>
        <p:nvSpPr>
          <p:cNvPr id="5" name="Text 3"/>
          <p:cNvSpPr/>
          <p:nvPr/>
        </p:nvSpPr>
        <p:spPr>
          <a:xfrm>
            <a:off x="7772400" y="91440"/>
            <a:ext cx="1234440" cy="502920"/>
          </a:xfrm>
          <a:prstGeom prst="rect">
            <a:avLst/>
          </a:prstGeom>
          <a:noFill/>
          <a:ln/>
        </p:spPr>
        <p:txBody>
          <a:bodyPr wrap="square" lIns="0" tIns="0" rIns="0" bIns="0" rtlCol="0" anchor="ctr"/>
          <a:lstStyle/>
          <a:p>
            <a:pPr marL="0" indent="0" algn="ctr">
              <a:buNone/>
            </a:pPr>
            <a:r>
              <a:rPr lang="en-US" sz="1000" b="1" dirty="0">
                <a:solidFill>
                  <a:srgbClr val="FFFFFF"/>
                </a:solidFill>
              </a:rPr>
              <a:t>16h30 – 17h30</a:t>
            </a:r>
            <a:endParaRPr lang="en-US" sz="1000" dirty="0"/>
          </a:p>
        </p:txBody>
      </p:sp>
      <p:sp>
        <p:nvSpPr>
          <p:cNvPr id="6" name="Shape 4"/>
          <p:cNvSpPr/>
          <p:nvPr/>
        </p:nvSpPr>
        <p:spPr>
          <a:xfrm>
            <a:off x="0" y="4892040"/>
            <a:ext cx="9144000" cy="251460"/>
          </a:xfrm>
          <a:prstGeom prst="rect">
            <a:avLst/>
          </a:prstGeom>
          <a:solidFill>
            <a:srgbClr val="EBF5FB"/>
          </a:solidFill>
          <a:ln w="12700">
            <a:solidFill>
              <a:srgbClr val="ECF0F1"/>
            </a:solidFill>
            <a:prstDash val="solid"/>
          </a:ln>
        </p:spPr>
      </p:sp>
      <p:sp>
        <p:nvSpPr>
          <p:cNvPr id="7" name="Text 5"/>
          <p:cNvSpPr/>
          <p:nvPr/>
        </p:nvSpPr>
        <p:spPr>
          <a:xfrm>
            <a:off x="274320" y="4892040"/>
            <a:ext cx="8595360" cy="251460"/>
          </a:xfrm>
          <a:prstGeom prst="rect">
            <a:avLst/>
          </a:prstGeom>
          <a:noFill/>
          <a:ln/>
        </p:spPr>
        <p:txBody>
          <a:bodyPr wrap="square" rtlCol="0" anchor="ctr"/>
          <a:lstStyle/>
          <a:p>
            <a:pPr marL="0" indent="0" algn="ctr">
              <a:buNone/>
            </a:pPr>
            <a:r>
              <a:rPr lang="en-US" sz="800" dirty="0">
                <a:solidFill>
                  <a:srgbClr val="7F8C8D"/>
                </a:solidFill>
              </a:rPr>
              <a:t>Formation ATSEM  •  Alliance Française Antsirabe  •  2026</a:t>
            </a:r>
            <a:endParaRPr lang="en-US" sz="800" dirty="0"/>
          </a:p>
        </p:txBody>
      </p:sp>
      <p:sp>
        <p:nvSpPr>
          <p:cNvPr id="8" name="Shape 6"/>
          <p:cNvSpPr/>
          <p:nvPr/>
        </p:nvSpPr>
        <p:spPr>
          <a:xfrm>
            <a:off x="274320" y="795528"/>
            <a:ext cx="4023360" cy="416052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9" name="Shape 7"/>
          <p:cNvSpPr/>
          <p:nvPr/>
        </p:nvSpPr>
        <p:spPr>
          <a:xfrm>
            <a:off x="274320" y="795528"/>
            <a:ext cx="4023360" cy="457200"/>
          </a:xfrm>
          <a:prstGeom prst="rect">
            <a:avLst/>
          </a:prstGeom>
          <a:solidFill>
            <a:srgbClr val="1B4F72"/>
          </a:solidFill>
          <a:ln w="12700">
            <a:solidFill>
              <a:srgbClr val="1B4F72"/>
            </a:solidFill>
            <a:prstDash val="solid"/>
          </a:ln>
        </p:spPr>
      </p:sp>
      <p:sp>
        <p:nvSpPr>
          <p:cNvPr id="10" name="Text 8"/>
          <p:cNvSpPr/>
          <p:nvPr/>
        </p:nvSpPr>
        <p:spPr>
          <a:xfrm>
            <a:off x="274320" y="795528"/>
            <a:ext cx="4023360" cy="45720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  Évaluation des acquis</a:t>
            </a:r>
            <a:endParaRPr lang="en-US" sz="1300" dirty="0"/>
          </a:p>
        </p:txBody>
      </p:sp>
      <p:sp>
        <p:nvSpPr>
          <p:cNvPr id="11" name="Shape 9"/>
          <p:cNvSpPr/>
          <p:nvPr/>
        </p:nvSpPr>
        <p:spPr>
          <a:xfrm>
            <a:off x="438912" y="1371600"/>
            <a:ext cx="3611880" cy="640080"/>
          </a:xfrm>
          <a:prstGeom prst="rect">
            <a:avLst/>
          </a:prstGeom>
          <a:solidFill>
            <a:srgbClr val="FFFFFF"/>
          </a:solidFill>
          <a:ln w="12700">
            <a:solidFill>
              <a:srgbClr val="DCE6EE"/>
            </a:solidFill>
            <a:prstDash val="solid"/>
          </a:ln>
        </p:spPr>
      </p:sp>
      <p:sp>
        <p:nvSpPr>
          <p:cNvPr id="12" name="Text 10"/>
          <p:cNvSpPr/>
          <p:nvPr/>
        </p:nvSpPr>
        <p:spPr>
          <a:xfrm>
            <a:off x="530352" y="1408176"/>
            <a:ext cx="1097280" cy="320040"/>
          </a:xfrm>
          <a:prstGeom prst="rect">
            <a:avLst/>
          </a:prstGeom>
          <a:noFill/>
          <a:ln/>
        </p:spPr>
        <p:txBody>
          <a:bodyPr wrap="square"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QCM</a:t>
            </a:r>
            <a:endParaRPr lang="en-US" sz="1100" dirty="0"/>
          </a:p>
        </p:txBody>
      </p:sp>
      <p:sp>
        <p:nvSpPr>
          <p:cNvPr id="13" name="Text 11"/>
          <p:cNvSpPr/>
          <p:nvPr/>
        </p:nvSpPr>
        <p:spPr>
          <a:xfrm>
            <a:off x="530352" y="1700784"/>
            <a:ext cx="3291840" cy="274320"/>
          </a:xfrm>
          <a:prstGeom prst="rect">
            <a:avLst/>
          </a:prstGeom>
          <a:noFill/>
          <a:ln/>
        </p:spPr>
        <p:txBody>
          <a:bodyPr wrap="square" rtlCol="0" anchor="ctr"/>
          <a:lstStyle/>
          <a:p>
            <a:pPr marL="0" indent="0">
              <a:buNone/>
            </a:pPr>
            <a:r>
              <a:rPr lang="en-US" sz="1000" dirty="0" smtClean="0">
                <a:solidFill>
                  <a:srgbClr val="7F8C8D"/>
                </a:solidFill>
                <a:latin typeface="Calibri" pitchFamily="34" charset="0"/>
                <a:ea typeface="Calibri" pitchFamily="34" charset="-122"/>
                <a:cs typeface="Calibri" pitchFamily="34" charset="-120"/>
              </a:rPr>
              <a:t>Questions </a:t>
            </a:r>
            <a:r>
              <a:rPr lang="en-US" sz="1000" dirty="0">
                <a:solidFill>
                  <a:srgbClr val="7F8C8D"/>
                </a:solidFill>
                <a:latin typeface="Calibri" pitchFamily="34" charset="0"/>
                <a:ea typeface="Calibri" pitchFamily="34" charset="-122"/>
                <a:cs typeface="Calibri" pitchFamily="34" charset="-120"/>
              </a:rPr>
              <a:t>sur les 4 </a:t>
            </a:r>
            <a:r>
              <a:rPr lang="en-US" sz="1000" dirty="0" smtClean="0">
                <a:solidFill>
                  <a:srgbClr val="7F8C8D"/>
                </a:solidFill>
                <a:latin typeface="Calibri" pitchFamily="34" charset="0"/>
                <a:ea typeface="Calibri" pitchFamily="34" charset="-122"/>
                <a:cs typeface="Calibri" pitchFamily="34" charset="-120"/>
              </a:rPr>
              <a:t>modules</a:t>
            </a:r>
            <a:endParaRPr lang="en-US" sz="1000" dirty="0"/>
          </a:p>
        </p:txBody>
      </p:sp>
      <p:sp>
        <p:nvSpPr>
          <p:cNvPr id="14" name="Shape 12"/>
          <p:cNvSpPr/>
          <p:nvPr/>
        </p:nvSpPr>
        <p:spPr>
          <a:xfrm>
            <a:off x="438912" y="2148840"/>
            <a:ext cx="3611880" cy="640080"/>
          </a:xfrm>
          <a:prstGeom prst="rect">
            <a:avLst/>
          </a:prstGeom>
          <a:solidFill>
            <a:srgbClr val="FFFFFF"/>
          </a:solidFill>
          <a:ln w="12700">
            <a:solidFill>
              <a:srgbClr val="DCE6EE"/>
            </a:solidFill>
            <a:prstDash val="solid"/>
          </a:ln>
        </p:spPr>
      </p:sp>
      <p:sp>
        <p:nvSpPr>
          <p:cNvPr id="15" name="Text 13"/>
          <p:cNvSpPr/>
          <p:nvPr/>
        </p:nvSpPr>
        <p:spPr>
          <a:xfrm>
            <a:off x="530352" y="2185416"/>
            <a:ext cx="1097280" cy="320040"/>
          </a:xfrm>
          <a:prstGeom prst="rect">
            <a:avLst/>
          </a:prstGeom>
          <a:noFill/>
          <a:ln/>
        </p:spPr>
        <p:txBody>
          <a:bodyPr wrap="square"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Étude de cas</a:t>
            </a:r>
            <a:endParaRPr lang="en-US" sz="1100" dirty="0"/>
          </a:p>
        </p:txBody>
      </p:sp>
      <p:sp>
        <p:nvSpPr>
          <p:cNvPr id="16" name="Text 14"/>
          <p:cNvSpPr/>
          <p:nvPr/>
        </p:nvSpPr>
        <p:spPr>
          <a:xfrm>
            <a:off x="530352" y="2478024"/>
            <a:ext cx="3291840" cy="274320"/>
          </a:xfrm>
          <a:prstGeom prst="rect">
            <a:avLst/>
          </a:prstGeom>
          <a:noFill/>
          <a:ln/>
        </p:spPr>
        <p:txBody>
          <a:bodyPr wrap="square" rtlCol="0" anchor="ctr"/>
          <a:lstStyle/>
          <a:p>
            <a:pPr marL="0" indent="0">
              <a:buNone/>
            </a:pPr>
            <a:r>
              <a:rPr lang="en-US" sz="1000" dirty="0">
                <a:solidFill>
                  <a:srgbClr val="7F8C8D"/>
                </a:solidFill>
                <a:latin typeface="Calibri" pitchFamily="34" charset="0"/>
                <a:ea typeface="Calibri" pitchFamily="34" charset="-122"/>
                <a:cs typeface="Calibri" pitchFamily="34" charset="-120"/>
              </a:rPr>
              <a:t>Situation pratique à </a:t>
            </a:r>
            <a:r>
              <a:rPr lang="en-US" sz="1000" dirty="0" err="1">
                <a:solidFill>
                  <a:srgbClr val="7F8C8D"/>
                </a:solidFill>
                <a:latin typeface="Calibri" pitchFamily="34" charset="0"/>
                <a:ea typeface="Calibri" pitchFamily="34" charset="-122"/>
                <a:cs typeface="Calibri" pitchFamily="34" charset="-120"/>
              </a:rPr>
              <a:t>analyser</a:t>
            </a:r>
            <a:r>
              <a:rPr lang="en-US" sz="1000" dirty="0">
                <a:solidFill>
                  <a:srgbClr val="7F8C8D"/>
                </a:solidFill>
                <a:latin typeface="Calibri" pitchFamily="34" charset="0"/>
                <a:ea typeface="Calibri" pitchFamily="34" charset="-122"/>
                <a:cs typeface="Calibri" pitchFamily="34" charset="-120"/>
              </a:rPr>
              <a:t> </a:t>
            </a:r>
            <a:endParaRPr lang="en-US" sz="1000" dirty="0"/>
          </a:p>
        </p:txBody>
      </p:sp>
      <p:sp>
        <p:nvSpPr>
          <p:cNvPr id="17" name="Shape 15"/>
          <p:cNvSpPr/>
          <p:nvPr/>
        </p:nvSpPr>
        <p:spPr>
          <a:xfrm>
            <a:off x="438912" y="2926080"/>
            <a:ext cx="3611880" cy="640080"/>
          </a:xfrm>
          <a:prstGeom prst="rect">
            <a:avLst/>
          </a:prstGeom>
          <a:solidFill>
            <a:srgbClr val="FFFFFF"/>
          </a:solidFill>
          <a:ln w="12700">
            <a:solidFill>
              <a:srgbClr val="DCE6EE"/>
            </a:solidFill>
            <a:prstDash val="solid"/>
          </a:ln>
        </p:spPr>
      </p:sp>
      <p:sp>
        <p:nvSpPr>
          <p:cNvPr id="18" name="Text 16"/>
          <p:cNvSpPr/>
          <p:nvPr/>
        </p:nvSpPr>
        <p:spPr>
          <a:xfrm>
            <a:off x="530352" y="2962656"/>
            <a:ext cx="1097280" cy="320040"/>
          </a:xfrm>
          <a:prstGeom prst="rect">
            <a:avLst/>
          </a:prstGeom>
          <a:noFill/>
          <a:ln/>
        </p:spPr>
        <p:txBody>
          <a:bodyPr wrap="square"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Auto-évaluation</a:t>
            </a:r>
            <a:endParaRPr lang="en-US" sz="1100" dirty="0"/>
          </a:p>
        </p:txBody>
      </p:sp>
      <p:sp>
        <p:nvSpPr>
          <p:cNvPr id="19" name="Text 17"/>
          <p:cNvSpPr/>
          <p:nvPr/>
        </p:nvSpPr>
        <p:spPr>
          <a:xfrm>
            <a:off x="530352" y="3255264"/>
            <a:ext cx="3291840" cy="274320"/>
          </a:xfrm>
          <a:prstGeom prst="rect">
            <a:avLst/>
          </a:prstGeom>
          <a:noFill/>
          <a:ln/>
        </p:spPr>
        <p:txBody>
          <a:bodyPr wrap="square" rtlCol="0" anchor="ctr"/>
          <a:lstStyle/>
          <a:p>
            <a:pPr marL="0" indent="0">
              <a:buNone/>
            </a:pPr>
            <a:r>
              <a:rPr lang="en-US" sz="1000" dirty="0">
                <a:solidFill>
                  <a:srgbClr val="7F8C8D"/>
                </a:solidFill>
                <a:latin typeface="Calibri" pitchFamily="34" charset="0"/>
                <a:ea typeface="Calibri" pitchFamily="34" charset="-122"/>
                <a:cs typeface="Calibri" pitchFamily="34" charset="-120"/>
              </a:rPr>
              <a:t>Grille de compétences individuelles</a:t>
            </a:r>
            <a:endParaRPr lang="en-US" sz="1000" dirty="0"/>
          </a:p>
        </p:txBody>
      </p:sp>
      <p:sp>
        <p:nvSpPr>
          <p:cNvPr id="20" name="Shape 18"/>
          <p:cNvSpPr/>
          <p:nvPr/>
        </p:nvSpPr>
        <p:spPr>
          <a:xfrm>
            <a:off x="438912" y="3703320"/>
            <a:ext cx="3611880" cy="640080"/>
          </a:xfrm>
          <a:prstGeom prst="rect">
            <a:avLst/>
          </a:prstGeom>
          <a:solidFill>
            <a:srgbClr val="FFFFFF"/>
          </a:solidFill>
          <a:ln w="12700">
            <a:solidFill>
              <a:srgbClr val="DCE6EE"/>
            </a:solidFill>
            <a:prstDash val="solid"/>
          </a:ln>
        </p:spPr>
      </p:sp>
      <p:sp>
        <p:nvSpPr>
          <p:cNvPr id="21" name="Text 19"/>
          <p:cNvSpPr/>
          <p:nvPr/>
        </p:nvSpPr>
        <p:spPr>
          <a:xfrm>
            <a:off x="530352" y="3739896"/>
            <a:ext cx="1097280" cy="320040"/>
          </a:xfrm>
          <a:prstGeom prst="rect">
            <a:avLst/>
          </a:prstGeom>
          <a:noFill/>
          <a:ln/>
        </p:spPr>
        <p:txBody>
          <a:bodyPr wrap="square"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Feedback formateur</a:t>
            </a:r>
            <a:endParaRPr lang="en-US" sz="1100" dirty="0"/>
          </a:p>
        </p:txBody>
      </p:sp>
      <p:sp>
        <p:nvSpPr>
          <p:cNvPr id="22" name="Text 20"/>
          <p:cNvSpPr/>
          <p:nvPr/>
        </p:nvSpPr>
        <p:spPr>
          <a:xfrm>
            <a:off x="530352" y="4032504"/>
            <a:ext cx="3291840" cy="274320"/>
          </a:xfrm>
          <a:prstGeom prst="rect">
            <a:avLst/>
          </a:prstGeom>
          <a:noFill/>
          <a:ln/>
        </p:spPr>
        <p:txBody>
          <a:bodyPr wrap="square" rtlCol="0" anchor="ctr"/>
          <a:lstStyle/>
          <a:p>
            <a:pPr marL="0" indent="0">
              <a:buNone/>
            </a:pPr>
            <a:r>
              <a:rPr lang="en-US" sz="1000" dirty="0">
                <a:solidFill>
                  <a:srgbClr val="7F8C8D"/>
                </a:solidFill>
                <a:latin typeface="Calibri" pitchFamily="34" charset="0"/>
                <a:ea typeface="Calibri" pitchFamily="34" charset="-122"/>
                <a:cs typeface="Calibri" pitchFamily="34" charset="-120"/>
              </a:rPr>
              <a:t>Retours personnalisés écrits</a:t>
            </a:r>
            <a:endParaRPr lang="en-US" sz="1000" dirty="0"/>
          </a:p>
        </p:txBody>
      </p:sp>
      <p:sp>
        <p:nvSpPr>
          <p:cNvPr id="23" name="Shape 21"/>
          <p:cNvSpPr/>
          <p:nvPr/>
        </p:nvSpPr>
        <p:spPr>
          <a:xfrm>
            <a:off x="4617720" y="795528"/>
            <a:ext cx="4206240" cy="416052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24" name="Shape 22"/>
          <p:cNvSpPr/>
          <p:nvPr/>
        </p:nvSpPr>
        <p:spPr>
          <a:xfrm>
            <a:off x="4617720" y="795528"/>
            <a:ext cx="4206240" cy="457200"/>
          </a:xfrm>
          <a:prstGeom prst="rect">
            <a:avLst/>
          </a:prstGeom>
          <a:solidFill>
            <a:srgbClr val="F39C12"/>
          </a:solidFill>
          <a:ln w="12700">
            <a:solidFill>
              <a:srgbClr val="F39C12"/>
            </a:solidFill>
            <a:prstDash val="solid"/>
          </a:ln>
        </p:spPr>
      </p:sp>
      <p:sp>
        <p:nvSpPr>
          <p:cNvPr id="25" name="Text 23"/>
          <p:cNvSpPr/>
          <p:nvPr/>
        </p:nvSpPr>
        <p:spPr>
          <a:xfrm>
            <a:off x="4617720" y="795528"/>
            <a:ext cx="4206240" cy="457200"/>
          </a:xfrm>
          <a:prstGeom prst="rect">
            <a:avLst/>
          </a:prstGeom>
          <a:noFill/>
          <a:ln/>
        </p:spPr>
        <p:txBody>
          <a:bodyPr wrap="square" lIns="0" tIns="0" rIns="0" bIns="0" rtlCol="0" anchor="ctr"/>
          <a:lstStyle/>
          <a:p>
            <a:pPr marL="0" indent="0" algn="ctr">
              <a:buNone/>
            </a:pPr>
            <a:r>
              <a:rPr lang="en-US" sz="1200" b="1" dirty="0">
                <a:solidFill>
                  <a:srgbClr val="FFFFFF"/>
                </a:solidFill>
                <a:latin typeface="Georgia" pitchFamily="34" charset="0"/>
                <a:ea typeface="Georgia" pitchFamily="34" charset="-122"/>
                <a:cs typeface="Georgia" pitchFamily="34" charset="-120"/>
              </a:rPr>
              <a:t>🚀  Plan de Développement Personnel</a:t>
            </a:r>
            <a:endParaRPr lang="en-US" sz="1200" dirty="0"/>
          </a:p>
        </p:txBody>
      </p:sp>
      <p:sp>
        <p:nvSpPr>
          <p:cNvPr id="26" name="Text 24"/>
          <p:cNvSpPr/>
          <p:nvPr/>
        </p:nvSpPr>
        <p:spPr>
          <a:xfrm>
            <a:off x="4754880" y="1344168"/>
            <a:ext cx="3931920" cy="320040"/>
          </a:xfrm>
          <a:prstGeom prst="rect">
            <a:avLst/>
          </a:prstGeom>
          <a:noFill/>
          <a:ln/>
        </p:spPr>
        <p:txBody>
          <a:bodyPr wrap="square"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Chaque participante repart avec :</a:t>
            </a:r>
            <a:endParaRPr lang="en-US" sz="1100" dirty="0"/>
          </a:p>
        </p:txBody>
      </p:sp>
      <p:sp>
        <p:nvSpPr>
          <p:cNvPr id="27" name="Text 25"/>
          <p:cNvSpPr/>
          <p:nvPr/>
        </p:nvSpPr>
        <p:spPr>
          <a:xfrm>
            <a:off x="4754880" y="1719072"/>
            <a:ext cx="3931920" cy="1828800"/>
          </a:xfrm>
          <a:prstGeom prst="rect">
            <a:avLst/>
          </a:prstGeom>
          <a:noFill/>
          <a:ln/>
        </p:spPr>
        <p:txBody>
          <a:bodyPr wrap="square" rtlCol="0" anchor="t"/>
          <a:lstStyle/>
          <a:p>
            <a:pPr marL="0" indent="0">
              <a:spcAft>
                <a:spcPts val="600"/>
              </a:spcAft>
              <a:buNone/>
            </a:pP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3 compétences clés à renforcer identifiées</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3 actions concrètes à mettre en place dès lundi</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Des ressources et références pour continuer à apprendre</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Un réseau entre pairs (autres ATSEM de l'Alliance)</a:t>
            </a:r>
            <a:endParaRPr lang="en-US" sz="1300" dirty="0"/>
          </a:p>
        </p:txBody>
      </p:sp>
      <p:sp>
        <p:nvSpPr>
          <p:cNvPr id="28" name="Shape 26"/>
          <p:cNvSpPr/>
          <p:nvPr/>
        </p:nvSpPr>
        <p:spPr>
          <a:xfrm>
            <a:off x="4754880" y="3611880"/>
            <a:ext cx="3886200" cy="1143000"/>
          </a:xfrm>
          <a:prstGeom prst="rect">
            <a:avLst/>
          </a:prstGeom>
          <a:solidFill>
            <a:srgbClr val="FEF3CD"/>
          </a:solidFill>
          <a:ln w="19050">
            <a:solidFill>
              <a:srgbClr val="F0C040"/>
            </a:solidFill>
            <a:prstDash val="solid"/>
          </a:ln>
        </p:spPr>
      </p:sp>
      <p:sp>
        <p:nvSpPr>
          <p:cNvPr id="29" name="Text 27"/>
          <p:cNvSpPr/>
          <p:nvPr/>
        </p:nvSpPr>
        <p:spPr>
          <a:xfrm>
            <a:off x="4864608" y="3611880"/>
            <a:ext cx="3657600" cy="1143000"/>
          </a:xfrm>
          <a:prstGeom prst="rect">
            <a:avLst/>
          </a:prstGeom>
          <a:noFill/>
          <a:ln/>
        </p:spPr>
        <p:txBody>
          <a:bodyPr wrap="square" rtlCol="0" anchor="ctr"/>
          <a:lstStyle/>
          <a:p>
            <a:pPr marL="0" indent="0">
              <a:spcAft>
                <a:spcPts val="300"/>
              </a:spcAft>
              <a:buNone/>
            </a:pPr>
            <a:r>
              <a:rPr lang="en-US" sz="1000" b="1" dirty="0">
                <a:solidFill>
                  <a:srgbClr val="7D5A00"/>
                </a:solidFill>
                <a:latin typeface="Calibri" pitchFamily="34" charset="0"/>
                <a:ea typeface="Calibri" pitchFamily="34" charset="-122"/>
                <a:cs typeface="Calibri" pitchFamily="34" charset="-120"/>
              </a:rPr>
              <a:t>💡  Rappel : CNFPT
</a:t>
            </a:r>
            <a:r>
              <a:rPr lang="en-US" sz="1000" dirty="0">
                <a:solidFill>
                  <a:srgbClr val="7D5A00"/>
                </a:solidFill>
                <a:latin typeface="Calibri" pitchFamily="34" charset="0"/>
                <a:ea typeface="Calibri" pitchFamily="34" charset="-122"/>
                <a:cs typeface="Calibri" pitchFamily="34" charset="-120"/>
              </a:rPr>
              <a:t>Centre National de la Fonction Publique Territoriale — formations gratuites en ligne pour tous les agents territoriaux. Continuez à vous former !</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17">
    <p:bg>
      <p:bgPr>
        <a:solidFill>
          <a:srgbClr val="1B4F72"/>
        </a:solidFill>
        <a:effectLst/>
      </p:bgPr>
    </p:bg>
    <p:spTree>
      <p:nvGrpSpPr>
        <p:cNvPr id="1" name=""/>
        <p:cNvGrpSpPr/>
        <p:nvPr/>
      </p:nvGrpSpPr>
      <p:grpSpPr>
        <a:xfrm>
          <a:off x="0" y="0"/>
          <a:ext cx="0" cy="0"/>
          <a:chOff x="0" y="0"/>
          <a:chExt cx="0" cy="0"/>
        </a:xfrm>
      </p:grpSpPr>
      <p:sp>
        <p:nvSpPr>
          <p:cNvPr id="2" name="Shape 0"/>
          <p:cNvSpPr/>
          <p:nvPr/>
        </p:nvSpPr>
        <p:spPr>
          <a:xfrm>
            <a:off x="-914400" y="-914400"/>
            <a:ext cx="5486400" cy="5486400"/>
          </a:xfrm>
          <a:prstGeom prst="ellipse">
            <a:avLst/>
          </a:prstGeom>
          <a:solidFill>
            <a:srgbClr val="2874A6">
              <a:alpha val="20000"/>
            </a:srgbClr>
          </a:solidFill>
          <a:ln w="12700">
            <a:solidFill>
              <a:srgbClr val="2874A6">
                <a:alpha val="20000"/>
              </a:srgbClr>
            </a:solidFill>
            <a:prstDash val="solid"/>
          </a:ln>
        </p:spPr>
      </p:sp>
      <p:sp>
        <p:nvSpPr>
          <p:cNvPr id="3" name="Shape 1"/>
          <p:cNvSpPr/>
          <p:nvPr/>
        </p:nvSpPr>
        <p:spPr>
          <a:xfrm>
            <a:off x="6858000" y="2743200"/>
            <a:ext cx="3657600" cy="3657600"/>
          </a:xfrm>
          <a:prstGeom prst="ellipse">
            <a:avLst/>
          </a:prstGeom>
          <a:solidFill>
            <a:srgbClr val="F39C12">
              <a:alpha val="15000"/>
            </a:srgbClr>
          </a:solidFill>
          <a:ln w="12700">
            <a:solidFill>
              <a:srgbClr val="F39C12">
                <a:alpha val="15000"/>
              </a:srgbClr>
            </a:solidFill>
            <a:prstDash val="solid"/>
          </a:ln>
        </p:spPr>
      </p:sp>
      <p:sp>
        <p:nvSpPr>
          <p:cNvPr id="4" name="Shape 2"/>
          <p:cNvSpPr/>
          <p:nvPr/>
        </p:nvSpPr>
        <p:spPr>
          <a:xfrm>
            <a:off x="0" y="0"/>
            <a:ext cx="457200" cy="5143500"/>
          </a:xfrm>
          <a:prstGeom prst="rect">
            <a:avLst/>
          </a:prstGeom>
          <a:solidFill>
            <a:srgbClr val="F39C12"/>
          </a:solidFill>
          <a:ln w="12700">
            <a:solidFill>
              <a:srgbClr val="F39C12"/>
            </a:solidFill>
            <a:prstDash val="solid"/>
          </a:ln>
        </p:spPr>
      </p:sp>
      <p:sp>
        <p:nvSpPr>
          <p:cNvPr id="5" name="Text 3"/>
          <p:cNvSpPr/>
          <p:nvPr/>
        </p:nvSpPr>
        <p:spPr>
          <a:xfrm>
            <a:off x="658368" y="548640"/>
            <a:ext cx="914400" cy="731520"/>
          </a:xfrm>
          <a:prstGeom prst="rect">
            <a:avLst/>
          </a:prstGeom>
          <a:noFill/>
          <a:ln/>
        </p:spPr>
        <p:txBody>
          <a:bodyPr wrap="square" rtlCol="0" anchor="ctr"/>
          <a:lstStyle/>
          <a:p>
            <a:pPr marL="0" indent="0" algn="ctr">
              <a:buNone/>
            </a:pPr>
            <a:r>
              <a:rPr lang="en-US" sz="3000" dirty="0">
                <a:solidFill>
                  <a:srgbClr val="000000"/>
                </a:solidFill>
              </a:rPr>
              <a:t>⭐</a:t>
            </a:r>
            <a:endParaRPr lang="en-US" sz="3000" dirty="0"/>
          </a:p>
        </p:txBody>
      </p:sp>
      <p:sp>
        <p:nvSpPr>
          <p:cNvPr id="6" name="Text 4"/>
          <p:cNvSpPr/>
          <p:nvPr/>
        </p:nvSpPr>
        <p:spPr>
          <a:xfrm>
            <a:off x="658368" y="1188720"/>
            <a:ext cx="7772400" cy="822960"/>
          </a:xfrm>
          <a:prstGeom prst="rect">
            <a:avLst/>
          </a:prstGeom>
          <a:noFill/>
          <a:ln/>
        </p:spPr>
        <p:txBody>
          <a:bodyPr wrap="square" rtlCol="0" anchor="ctr"/>
          <a:lstStyle/>
          <a:p>
            <a:pPr marL="0" indent="0">
              <a:buNone/>
            </a:pPr>
            <a:r>
              <a:rPr lang="en-US" sz="3800" b="1" dirty="0">
                <a:solidFill>
                  <a:srgbClr val="FFFFFF"/>
                </a:solidFill>
                <a:latin typeface="Georgia" pitchFamily="34" charset="0"/>
                <a:ea typeface="Georgia" pitchFamily="34" charset="-122"/>
                <a:cs typeface="Georgia" pitchFamily="34" charset="-120"/>
              </a:rPr>
              <a:t>Merci à toutes !</a:t>
            </a:r>
            <a:endParaRPr lang="en-US" sz="3800" dirty="0"/>
          </a:p>
        </p:txBody>
      </p:sp>
      <p:sp>
        <p:nvSpPr>
          <p:cNvPr id="7" name="Text 5"/>
          <p:cNvSpPr/>
          <p:nvPr/>
        </p:nvSpPr>
        <p:spPr>
          <a:xfrm>
            <a:off x="658368" y="2011680"/>
            <a:ext cx="6858000" cy="548640"/>
          </a:xfrm>
          <a:prstGeom prst="rect">
            <a:avLst/>
          </a:prstGeom>
          <a:noFill/>
          <a:ln/>
        </p:spPr>
        <p:txBody>
          <a:bodyPr wrap="square" rtlCol="0" anchor="ctr"/>
          <a:lstStyle/>
          <a:p>
            <a:pPr marL="0" indent="0">
              <a:buNone/>
            </a:pPr>
            <a:r>
              <a:rPr lang="en-US" sz="1600" i="1" dirty="0">
                <a:solidFill>
                  <a:srgbClr val="CADCFC"/>
                </a:solidFill>
                <a:latin typeface="Calibri" pitchFamily="34" charset="0"/>
                <a:ea typeface="Calibri" pitchFamily="34" charset="-122"/>
                <a:cs typeface="Calibri" pitchFamily="34" charset="-120"/>
              </a:rPr>
              <a:t>Vous faites une différence essentielle dans la vie de chaque enfant.</a:t>
            </a:r>
            <a:endParaRPr lang="en-US" sz="1600" dirty="0"/>
          </a:p>
        </p:txBody>
      </p:sp>
      <p:sp>
        <p:nvSpPr>
          <p:cNvPr id="8" name="Shape 6"/>
          <p:cNvSpPr/>
          <p:nvPr/>
        </p:nvSpPr>
        <p:spPr>
          <a:xfrm>
            <a:off x="658368" y="2788920"/>
            <a:ext cx="256032" cy="256032"/>
          </a:xfrm>
          <a:prstGeom prst="ellipse">
            <a:avLst/>
          </a:prstGeom>
          <a:solidFill>
            <a:srgbClr val="F39C12"/>
          </a:solidFill>
          <a:ln w="12700">
            <a:solidFill>
              <a:srgbClr val="F39C12"/>
            </a:solidFill>
            <a:prstDash val="solid"/>
          </a:ln>
        </p:spPr>
      </p:sp>
      <p:sp>
        <p:nvSpPr>
          <p:cNvPr id="9" name="Text 7"/>
          <p:cNvSpPr/>
          <p:nvPr/>
        </p:nvSpPr>
        <p:spPr>
          <a:xfrm>
            <a:off x="1005840" y="2788920"/>
            <a:ext cx="6858000" cy="347472"/>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L'ATSEM est un professionnel à part entière de l'éducation</a:t>
            </a:r>
            <a:endParaRPr lang="en-US" sz="1200" dirty="0"/>
          </a:p>
        </p:txBody>
      </p:sp>
      <p:sp>
        <p:nvSpPr>
          <p:cNvPr id="10" name="Shape 8"/>
          <p:cNvSpPr/>
          <p:nvPr/>
        </p:nvSpPr>
        <p:spPr>
          <a:xfrm>
            <a:off x="658368" y="3218688"/>
            <a:ext cx="256032" cy="256032"/>
          </a:xfrm>
          <a:prstGeom prst="ellipse">
            <a:avLst/>
          </a:prstGeom>
          <a:solidFill>
            <a:srgbClr val="F39C12"/>
          </a:solidFill>
          <a:ln w="12700">
            <a:solidFill>
              <a:srgbClr val="F39C12"/>
            </a:solidFill>
            <a:prstDash val="solid"/>
          </a:ln>
        </p:spPr>
      </p:sp>
      <p:sp>
        <p:nvSpPr>
          <p:cNvPr id="11" name="Text 9"/>
          <p:cNvSpPr/>
          <p:nvPr/>
        </p:nvSpPr>
        <p:spPr>
          <a:xfrm>
            <a:off x="1005840" y="3218688"/>
            <a:ext cx="6858000" cy="347472"/>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Votre rôle est complémentaire — jamais subordonné — à celui de l'enseignant</a:t>
            </a:r>
            <a:endParaRPr lang="en-US" sz="1200" dirty="0"/>
          </a:p>
        </p:txBody>
      </p:sp>
      <p:sp>
        <p:nvSpPr>
          <p:cNvPr id="12" name="Shape 10"/>
          <p:cNvSpPr/>
          <p:nvPr/>
        </p:nvSpPr>
        <p:spPr>
          <a:xfrm>
            <a:off x="658368" y="3648456"/>
            <a:ext cx="256032" cy="256032"/>
          </a:xfrm>
          <a:prstGeom prst="ellipse">
            <a:avLst/>
          </a:prstGeom>
          <a:solidFill>
            <a:srgbClr val="F39C12"/>
          </a:solidFill>
          <a:ln w="12700">
            <a:solidFill>
              <a:srgbClr val="F39C12"/>
            </a:solidFill>
            <a:prstDash val="solid"/>
          </a:ln>
        </p:spPr>
      </p:sp>
      <p:sp>
        <p:nvSpPr>
          <p:cNvPr id="13" name="Text 11"/>
          <p:cNvSpPr/>
          <p:nvPr/>
        </p:nvSpPr>
        <p:spPr>
          <a:xfrm>
            <a:off x="1005840" y="3648456"/>
            <a:ext cx="6858000" cy="347472"/>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Chaque geste du quotidien contribue à la réussite scolaire des enfants</a:t>
            </a:r>
            <a:endParaRPr lang="en-US" sz="1200" dirty="0"/>
          </a:p>
        </p:txBody>
      </p:sp>
      <p:sp>
        <p:nvSpPr>
          <p:cNvPr id="14" name="Shape 12"/>
          <p:cNvSpPr/>
          <p:nvPr/>
        </p:nvSpPr>
        <p:spPr>
          <a:xfrm>
            <a:off x="658368" y="4078224"/>
            <a:ext cx="256032" cy="256032"/>
          </a:xfrm>
          <a:prstGeom prst="ellipse">
            <a:avLst/>
          </a:prstGeom>
          <a:solidFill>
            <a:srgbClr val="F39C12"/>
          </a:solidFill>
          <a:ln w="12700">
            <a:solidFill>
              <a:srgbClr val="F39C12"/>
            </a:solidFill>
            <a:prstDash val="solid"/>
          </a:ln>
        </p:spPr>
      </p:sp>
      <p:sp>
        <p:nvSpPr>
          <p:cNvPr id="15" name="Text 13"/>
          <p:cNvSpPr/>
          <p:nvPr/>
        </p:nvSpPr>
        <p:spPr>
          <a:xfrm>
            <a:off x="1005840" y="4078224"/>
            <a:ext cx="6858000" cy="347472"/>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La formation continue est votre droit ET votre responsabilité professionnelle</a:t>
            </a:r>
            <a:endParaRPr lang="en-US" sz="1200" dirty="0"/>
          </a:p>
        </p:txBody>
      </p:sp>
      <p:sp>
        <p:nvSpPr>
          <p:cNvPr id="16" name="Shape 14"/>
          <p:cNvSpPr/>
          <p:nvPr/>
        </p:nvSpPr>
        <p:spPr>
          <a:xfrm>
            <a:off x="0" y="4800600"/>
            <a:ext cx="9144000" cy="342900"/>
          </a:xfrm>
          <a:prstGeom prst="rect">
            <a:avLst/>
          </a:prstGeom>
          <a:solidFill>
            <a:srgbClr val="2874A6">
              <a:alpha val="60000"/>
            </a:srgbClr>
          </a:solidFill>
          <a:ln w="12700">
            <a:solidFill>
              <a:srgbClr val="2874A6"/>
            </a:solidFill>
            <a:prstDash val="solid"/>
          </a:ln>
        </p:spPr>
      </p:sp>
      <p:sp>
        <p:nvSpPr>
          <p:cNvPr id="17" name="Text 15"/>
          <p:cNvSpPr/>
          <p:nvPr/>
        </p:nvSpPr>
        <p:spPr>
          <a:xfrm>
            <a:off x="365760" y="4800600"/>
            <a:ext cx="8412480" cy="342900"/>
          </a:xfrm>
          <a:prstGeom prst="rect">
            <a:avLst/>
          </a:prstGeom>
          <a:noFill/>
          <a:ln/>
        </p:spPr>
        <p:txBody>
          <a:bodyPr wrap="square" rtlCol="0" anchor="ctr"/>
          <a:lstStyle/>
          <a:p>
            <a:pPr marL="0" indent="0" algn="ctr">
              <a:buNone/>
            </a:pPr>
            <a:r>
              <a:rPr lang="en-US" sz="900" dirty="0">
                <a:solidFill>
                  <a:srgbClr val="CADCFC"/>
                </a:solidFill>
              </a:rPr>
              <a:t>Alliance Française Antsirabe  |  Institut de Formation MIOVA  |  miova.mg  |  Avril 2026</a:t>
            </a:r>
            <a:endParaRPr lang="en-US" sz="900" dirty="0"/>
          </a:p>
        </p:txBody>
      </p:sp>
      <p:pic>
        <p:nvPicPr>
          <p:cNvPr id="18" name="Picture 2" descr="D:\data\miova\logo_institut.png"/>
          <p:cNvPicPr>
            <a:picLocks noChangeAspect="1" noChangeArrowheads="1"/>
          </p:cNvPicPr>
          <p:nvPr/>
        </p:nvPicPr>
        <p:blipFill>
          <a:blip r:embed="rId3"/>
          <a:srcRect/>
          <a:stretch>
            <a:fillRect/>
          </a:stretch>
        </p:blipFill>
        <p:spPr bwMode="auto">
          <a:xfrm>
            <a:off x="7225136" y="249463"/>
            <a:ext cx="1553104" cy="206139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4F72"/>
          </a:solidFill>
          <a:ln w="12700">
            <a:solidFill>
              <a:srgbClr val="1B4F72"/>
            </a:solidFill>
            <a:prstDash val="solid"/>
          </a:ln>
        </p:spPr>
      </p:sp>
      <p:sp>
        <p:nvSpPr>
          <p:cNvPr id="3" name="Text 1"/>
          <p:cNvSpPr/>
          <p:nvPr/>
        </p:nvSpPr>
        <p:spPr>
          <a:xfrm>
            <a:off x="320040" y="0"/>
            <a:ext cx="777240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Programme de la Journée — 8 heures</a:t>
            </a:r>
            <a:endParaRPr lang="en-US" sz="2000" dirty="0"/>
          </a:p>
        </p:txBody>
      </p:sp>
      <p:sp>
        <p:nvSpPr>
          <p:cNvPr id="4" name="Shape 2"/>
          <p:cNvSpPr/>
          <p:nvPr/>
        </p:nvSpPr>
        <p:spPr>
          <a:xfrm>
            <a:off x="0" y="4892040"/>
            <a:ext cx="9144000" cy="251460"/>
          </a:xfrm>
          <a:prstGeom prst="rect">
            <a:avLst/>
          </a:prstGeom>
          <a:solidFill>
            <a:srgbClr val="EBF5FB"/>
          </a:solidFill>
          <a:ln w="12700">
            <a:solidFill>
              <a:srgbClr val="ECF0F1"/>
            </a:solidFill>
            <a:prstDash val="solid"/>
          </a:ln>
        </p:spPr>
      </p:sp>
      <p:sp>
        <p:nvSpPr>
          <p:cNvPr id="5" name="Text 3"/>
          <p:cNvSpPr/>
          <p:nvPr/>
        </p:nvSpPr>
        <p:spPr>
          <a:xfrm>
            <a:off x="274320" y="4892040"/>
            <a:ext cx="8595360" cy="251460"/>
          </a:xfrm>
          <a:prstGeom prst="rect">
            <a:avLst/>
          </a:prstGeom>
          <a:noFill/>
          <a:ln/>
        </p:spPr>
        <p:txBody>
          <a:bodyPr wrap="square" rtlCol="0" anchor="ctr"/>
          <a:lstStyle/>
          <a:p>
            <a:pPr marL="0" indent="0" algn="ctr">
              <a:buNone/>
            </a:pPr>
            <a:r>
              <a:rPr lang="en-US" sz="800" dirty="0">
                <a:solidFill>
                  <a:srgbClr val="7F8C8D"/>
                </a:solidFill>
              </a:rPr>
              <a:t>Formation ATSEM  •  Alliance Française Antsirabe  •  2026</a:t>
            </a:r>
            <a:endParaRPr lang="en-US" sz="800" dirty="0"/>
          </a:p>
        </p:txBody>
      </p:sp>
      <p:sp>
        <p:nvSpPr>
          <p:cNvPr id="6" name="Shape 4"/>
          <p:cNvSpPr/>
          <p:nvPr/>
        </p:nvSpPr>
        <p:spPr>
          <a:xfrm>
            <a:off x="274320" y="4407408"/>
            <a:ext cx="2057400" cy="566928"/>
          </a:xfrm>
          <a:prstGeom prst="rect">
            <a:avLst/>
          </a:prstGeom>
          <a:solidFill>
            <a:srgbClr val="1B4F72"/>
          </a:solidFill>
          <a:ln w="12700">
            <a:solidFill>
              <a:srgbClr val="1B4F72"/>
            </a:solidFill>
            <a:prstDash val="solid"/>
          </a:ln>
          <a:effectLst>
            <a:outerShdw blurRad="101600" dist="38100" dir="8100000" algn="bl" rotWithShape="0">
              <a:srgbClr val="000000">
                <a:alpha val="12000"/>
              </a:srgbClr>
            </a:outerShdw>
          </a:effectLst>
        </p:spPr>
      </p:sp>
      <p:sp>
        <p:nvSpPr>
          <p:cNvPr id="7" name="Text 5"/>
          <p:cNvSpPr/>
          <p:nvPr/>
        </p:nvSpPr>
        <p:spPr>
          <a:xfrm>
            <a:off x="274320" y="4407408"/>
            <a:ext cx="2057400" cy="292608"/>
          </a:xfrm>
          <a:prstGeom prst="rect">
            <a:avLst/>
          </a:prstGeom>
          <a:noFill/>
          <a:ln/>
        </p:spPr>
        <p:txBody>
          <a:bodyPr wrap="square" lIns="0" tIns="0" rIns="0" bIns="0" rtlCol="0" anchor="b"/>
          <a:lstStyle/>
          <a:p>
            <a:pPr marL="0" indent="0" algn="ctr">
              <a:buNone/>
            </a:pPr>
            <a:r>
              <a:rPr lang="en-US" sz="1400" b="1" dirty="0">
                <a:solidFill>
                  <a:srgbClr val="FFFFFF"/>
                </a:solidFill>
                <a:latin typeface="Georgia" pitchFamily="34" charset="0"/>
                <a:ea typeface="Georgia" pitchFamily="34" charset="-122"/>
                <a:cs typeface="Georgia" pitchFamily="34" charset="-120"/>
              </a:rPr>
              <a:t>4 Modules</a:t>
            </a:r>
            <a:endParaRPr lang="en-US" sz="1400" dirty="0"/>
          </a:p>
        </p:txBody>
      </p:sp>
      <p:sp>
        <p:nvSpPr>
          <p:cNvPr id="8" name="Text 6"/>
          <p:cNvSpPr/>
          <p:nvPr/>
        </p:nvSpPr>
        <p:spPr>
          <a:xfrm>
            <a:off x="274320" y="4700016"/>
            <a:ext cx="2057400" cy="274320"/>
          </a:xfrm>
          <a:prstGeom prst="rect">
            <a:avLst/>
          </a:prstGeom>
          <a:noFill/>
          <a:ln/>
        </p:spPr>
        <p:txBody>
          <a:bodyPr wrap="square" lIns="0" tIns="0" rIns="0" bIns="0" rtlCol="0" anchor="t"/>
          <a:lstStyle/>
          <a:p>
            <a:pPr marL="0" indent="0" algn="ctr">
              <a:buNone/>
            </a:pPr>
            <a:r>
              <a:rPr lang="en-US" sz="900" dirty="0">
                <a:solidFill>
                  <a:srgbClr val="FFFFFF"/>
                </a:solidFill>
                <a:latin typeface="Calibri" pitchFamily="34" charset="0"/>
                <a:ea typeface="Calibri" pitchFamily="34" charset="-122"/>
                <a:cs typeface="Calibri" pitchFamily="34" charset="-120"/>
              </a:rPr>
              <a:t>thématiques</a:t>
            </a:r>
            <a:endParaRPr lang="en-US" sz="900" dirty="0"/>
          </a:p>
        </p:txBody>
      </p:sp>
      <p:sp>
        <p:nvSpPr>
          <p:cNvPr id="9" name="Shape 7"/>
          <p:cNvSpPr/>
          <p:nvPr/>
        </p:nvSpPr>
        <p:spPr>
          <a:xfrm>
            <a:off x="2441448" y="4407408"/>
            <a:ext cx="2057400" cy="566928"/>
          </a:xfrm>
          <a:prstGeom prst="rect">
            <a:avLst/>
          </a:prstGeom>
          <a:solidFill>
            <a:srgbClr val="0E6655"/>
          </a:solidFill>
          <a:ln w="12700">
            <a:solidFill>
              <a:srgbClr val="0E6655"/>
            </a:solidFill>
            <a:prstDash val="solid"/>
          </a:ln>
          <a:effectLst>
            <a:outerShdw blurRad="101600" dist="38100" dir="8100000" algn="bl" rotWithShape="0">
              <a:srgbClr val="000000">
                <a:alpha val="12000"/>
              </a:srgbClr>
            </a:outerShdw>
          </a:effectLst>
        </p:spPr>
      </p:sp>
      <p:sp>
        <p:nvSpPr>
          <p:cNvPr id="10" name="Text 8"/>
          <p:cNvSpPr/>
          <p:nvPr/>
        </p:nvSpPr>
        <p:spPr>
          <a:xfrm>
            <a:off x="2441448" y="4407408"/>
            <a:ext cx="2057400" cy="292608"/>
          </a:xfrm>
          <a:prstGeom prst="rect">
            <a:avLst/>
          </a:prstGeom>
          <a:noFill/>
          <a:ln/>
        </p:spPr>
        <p:txBody>
          <a:bodyPr wrap="square" lIns="0" tIns="0" rIns="0" bIns="0" rtlCol="0" anchor="b"/>
          <a:lstStyle/>
          <a:p>
            <a:pPr marL="0" indent="0" algn="ctr">
              <a:buNone/>
            </a:pPr>
            <a:r>
              <a:rPr lang="en-US" sz="1400" b="1" dirty="0">
                <a:solidFill>
                  <a:srgbClr val="FFFFFF"/>
                </a:solidFill>
                <a:latin typeface="Georgia" pitchFamily="34" charset="0"/>
                <a:ea typeface="Georgia" pitchFamily="34" charset="-122"/>
                <a:cs typeface="Georgia" pitchFamily="34" charset="-120"/>
              </a:rPr>
              <a:t>16 Activités</a:t>
            </a:r>
            <a:endParaRPr lang="en-US" sz="1400" dirty="0"/>
          </a:p>
        </p:txBody>
      </p:sp>
      <p:sp>
        <p:nvSpPr>
          <p:cNvPr id="11" name="Text 9"/>
          <p:cNvSpPr/>
          <p:nvPr/>
        </p:nvSpPr>
        <p:spPr>
          <a:xfrm>
            <a:off x="2441448" y="4700016"/>
            <a:ext cx="2057400" cy="274320"/>
          </a:xfrm>
          <a:prstGeom prst="rect">
            <a:avLst/>
          </a:prstGeom>
          <a:noFill/>
          <a:ln/>
        </p:spPr>
        <p:txBody>
          <a:bodyPr wrap="square" lIns="0" tIns="0" rIns="0" bIns="0" rtlCol="0" anchor="t"/>
          <a:lstStyle/>
          <a:p>
            <a:pPr marL="0" indent="0" algn="ctr">
              <a:buNone/>
            </a:pPr>
            <a:r>
              <a:rPr lang="en-US" sz="900" dirty="0">
                <a:solidFill>
                  <a:srgbClr val="FFFFFF"/>
                </a:solidFill>
                <a:latin typeface="Calibri" pitchFamily="34" charset="0"/>
                <a:ea typeface="Calibri" pitchFamily="34" charset="-122"/>
                <a:cs typeface="Calibri" pitchFamily="34" charset="-120"/>
              </a:rPr>
              <a:t>pratiques et mises en situation</a:t>
            </a:r>
            <a:endParaRPr lang="en-US" sz="900" dirty="0"/>
          </a:p>
        </p:txBody>
      </p:sp>
      <p:sp>
        <p:nvSpPr>
          <p:cNvPr id="12" name="Shape 10"/>
          <p:cNvSpPr/>
          <p:nvPr/>
        </p:nvSpPr>
        <p:spPr>
          <a:xfrm>
            <a:off x="4608576" y="4407408"/>
            <a:ext cx="2057400" cy="566928"/>
          </a:xfrm>
          <a:prstGeom prst="rect">
            <a:avLst/>
          </a:prstGeom>
          <a:solidFill>
            <a:srgbClr val="1E8449"/>
          </a:solidFill>
          <a:ln w="12700">
            <a:solidFill>
              <a:srgbClr val="1E8449"/>
            </a:solidFill>
            <a:prstDash val="solid"/>
          </a:ln>
          <a:effectLst>
            <a:outerShdw blurRad="101600" dist="38100" dir="8100000" algn="bl" rotWithShape="0">
              <a:srgbClr val="000000">
                <a:alpha val="12000"/>
              </a:srgbClr>
            </a:outerShdw>
          </a:effectLst>
        </p:spPr>
      </p:sp>
      <p:sp>
        <p:nvSpPr>
          <p:cNvPr id="13" name="Text 11"/>
          <p:cNvSpPr/>
          <p:nvPr/>
        </p:nvSpPr>
        <p:spPr>
          <a:xfrm>
            <a:off x="4608576" y="4407408"/>
            <a:ext cx="2057400" cy="292608"/>
          </a:xfrm>
          <a:prstGeom prst="rect">
            <a:avLst/>
          </a:prstGeom>
          <a:noFill/>
          <a:ln/>
        </p:spPr>
        <p:txBody>
          <a:bodyPr wrap="square" lIns="0" tIns="0" rIns="0" bIns="0" rtlCol="0" anchor="b"/>
          <a:lstStyle/>
          <a:p>
            <a:pPr marL="0" indent="0" algn="ctr">
              <a:buNone/>
            </a:pPr>
            <a:r>
              <a:rPr lang="en-US" sz="1400" b="1" dirty="0">
                <a:solidFill>
                  <a:srgbClr val="FFFFFF"/>
                </a:solidFill>
                <a:latin typeface="Georgia" pitchFamily="34" charset="0"/>
                <a:ea typeface="Georgia" pitchFamily="34" charset="-122"/>
                <a:cs typeface="Georgia" pitchFamily="34" charset="-120"/>
              </a:rPr>
              <a:t>8 Heures</a:t>
            </a:r>
            <a:endParaRPr lang="en-US" sz="1400" dirty="0"/>
          </a:p>
        </p:txBody>
      </p:sp>
      <p:sp>
        <p:nvSpPr>
          <p:cNvPr id="14" name="Text 12"/>
          <p:cNvSpPr/>
          <p:nvPr/>
        </p:nvSpPr>
        <p:spPr>
          <a:xfrm>
            <a:off x="4608576" y="4700016"/>
            <a:ext cx="2057400" cy="274320"/>
          </a:xfrm>
          <a:prstGeom prst="rect">
            <a:avLst/>
          </a:prstGeom>
          <a:noFill/>
          <a:ln/>
        </p:spPr>
        <p:txBody>
          <a:bodyPr wrap="square" lIns="0" tIns="0" rIns="0" bIns="0" rtlCol="0" anchor="t"/>
          <a:lstStyle/>
          <a:p>
            <a:pPr marL="0" indent="0" algn="ctr">
              <a:buNone/>
            </a:pPr>
            <a:r>
              <a:rPr lang="en-US" sz="900" dirty="0">
                <a:solidFill>
                  <a:srgbClr val="FFFFFF"/>
                </a:solidFill>
                <a:latin typeface="Calibri" pitchFamily="34" charset="0"/>
                <a:ea typeface="Calibri" pitchFamily="34" charset="-122"/>
                <a:cs typeface="Calibri" pitchFamily="34" charset="-120"/>
              </a:rPr>
              <a:t>de formation intensive</a:t>
            </a:r>
            <a:endParaRPr lang="en-US" sz="900" dirty="0"/>
          </a:p>
        </p:txBody>
      </p:sp>
      <p:sp>
        <p:nvSpPr>
          <p:cNvPr id="15" name="Shape 13"/>
          <p:cNvSpPr/>
          <p:nvPr/>
        </p:nvSpPr>
        <p:spPr>
          <a:xfrm>
            <a:off x="6775704" y="4407408"/>
            <a:ext cx="2057400" cy="566928"/>
          </a:xfrm>
          <a:prstGeom prst="rect">
            <a:avLst/>
          </a:prstGeom>
          <a:solidFill>
            <a:srgbClr val="F39C12"/>
          </a:solidFill>
          <a:ln w="12700">
            <a:solidFill>
              <a:srgbClr val="F39C12"/>
            </a:solidFill>
            <a:prstDash val="solid"/>
          </a:ln>
          <a:effectLst>
            <a:outerShdw blurRad="101600" dist="38100" dir="8100000" algn="bl" rotWithShape="0">
              <a:srgbClr val="000000">
                <a:alpha val="12000"/>
              </a:srgbClr>
            </a:outerShdw>
          </a:effectLst>
        </p:spPr>
      </p:sp>
      <p:sp>
        <p:nvSpPr>
          <p:cNvPr id="16" name="Text 14"/>
          <p:cNvSpPr/>
          <p:nvPr/>
        </p:nvSpPr>
        <p:spPr>
          <a:xfrm>
            <a:off x="6775704" y="4407408"/>
            <a:ext cx="2057400" cy="292608"/>
          </a:xfrm>
          <a:prstGeom prst="rect">
            <a:avLst/>
          </a:prstGeom>
          <a:noFill/>
          <a:ln/>
        </p:spPr>
        <p:txBody>
          <a:bodyPr wrap="square" lIns="0" tIns="0" rIns="0" bIns="0" rtlCol="0" anchor="b"/>
          <a:lstStyle/>
          <a:p>
            <a:pPr marL="0" indent="0" algn="ctr">
              <a:buNone/>
            </a:pPr>
            <a:r>
              <a:rPr lang="en-US" sz="1400" b="1" dirty="0">
                <a:solidFill>
                  <a:srgbClr val="FFFFFF"/>
                </a:solidFill>
                <a:latin typeface="Georgia" pitchFamily="34" charset="0"/>
                <a:ea typeface="Georgia" pitchFamily="34" charset="-122"/>
                <a:cs typeface="Georgia" pitchFamily="34" charset="-120"/>
              </a:rPr>
              <a:t>1 Plan</a:t>
            </a:r>
            <a:endParaRPr lang="en-US" sz="1400" dirty="0"/>
          </a:p>
        </p:txBody>
      </p:sp>
      <p:sp>
        <p:nvSpPr>
          <p:cNvPr id="17" name="Text 15"/>
          <p:cNvSpPr/>
          <p:nvPr/>
        </p:nvSpPr>
        <p:spPr>
          <a:xfrm>
            <a:off x="6775704" y="4700016"/>
            <a:ext cx="2057400" cy="274320"/>
          </a:xfrm>
          <a:prstGeom prst="rect">
            <a:avLst/>
          </a:prstGeom>
          <a:noFill/>
          <a:ln/>
        </p:spPr>
        <p:txBody>
          <a:bodyPr wrap="square" lIns="0" tIns="0" rIns="0" bIns="0" rtlCol="0" anchor="t"/>
          <a:lstStyle/>
          <a:p>
            <a:pPr marL="0" indent="0" algn="ctr">
              <a:buNone/>
            </a:pPr>
            <a:r>
              <a:rPr lang="en-US" sz="900" dirty="0">
                <a:solidFill>
                  <a:srgbClr val="FFFFFF"/>
                </a:solidFill>
                <a:latin typeface="Calibri" pitchFamily="34" charset="0"/>
                <a:ea typeface="Calibri" pitchFamily="34" charset="-122"/>
                <a:cs typeface="Calibri" pitchFamily="34" charset="-120"/>
              </a:rPr>
              <a:t>de développement personnel</a:t>
            </a:r>
            <a:endParaRPr lang="en-US" sz="900" dirty="0"/>
          </a:p>
        </p:txBody>
      </p:sp>
      <p:sp>
        <p:nvSpPr>
          <p:cNvPr id="22" name="Shape 20"/>
          <p:cNvSpPr/>
          <p:nvPr/>
        </p:nvSpPr>
        <p:spPr>
          <a:xfrm>
            <a:off x="201168" y="804672"/>
            <a:ext cx="4206240" cy="50292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23" name="Shape 21"/>
          <p:cNvSpPr/>
          <p:nvPr/>
        </p:nvSpPr>
        <p:spPr>
          <a:xfrm>
            <a:off x="201168" y="804672"/>
            <a:ext cx="54864" cy="502920"/>
          </a:xfrm>
          <a:prstGeom prst="rect">
            <a:avLst/>
          </a:prstGeom>
          <a:solidFill>
            <a:srgbClr val="1B4F72"/>
          </a:solidFill>
          <a:ln w="12700">
            <a:solidFill>
              <a:srgbClr val="1B4F72"/>
            </a:solidFill>
            <a:prstDash val="solid"/>
          </a:ln>
        </p:spPr>
      </p:sp>
      <p:sp>
        <p:nvSpPr>
          <p:cNvPr id="25" name="Text 23"/>
          <p:cNvSpPr/>
          <p:nvPr/>
        </p:nvSpPr>
        <p:spPr>
          <a:xfrm>
            <a:off x="320040" y="804672"/>
            <a:ext cx="4014216" cy="502920"/>
          </a:xfrm>
          <a:prstGeom prst="rect">
            <a:avLst/>
          </a:prstGeom>
          <a:noFill/>
          <a:ln/>
        </p:spPr>
        <p:txBody>
          <a:bodyPr wrap="square" rtlCol="0" anchor="ctr"/>
          <a:lstStyle/>
          <a:p>
            <a:pPr marL="0" indent="0">
              <a:buNone/>
            </a:pPr>
            <a:r>
              <a:rPr lang="en-US" sz="1400" b="1" dirty="0">
                <a:solidFill>
                  <a:srgbClr val="1A252F"/>
                </a:solidFill>
                <a:latin typeface="Calibri" pitchFamily="34" charset="0"/>
                <a:ea typeface="Calibri" pitchFamily="34" charset="-122"/>
                <a:cs typeface="Calibri" pitchFamily="34" charset="-120"/>
              </a:rPr>
              <a:t>Module 1 — Rôle &amp; Positionnement</a:t>
            </a:r>
            <a:endParaRPr lang="en-US" sz="1400" b="1" dirty="0"/>
          </a:p>
        </p:txBody>
      </p:sp>
      <p:sp>
        <p:nvSpPr>
          <p:cNvPr id="30" name="Shape 28"/>
          <p:cNvSpPr/>
          <p:nvPr/>
        </p:nvSpPr>
        <p:spPr>
          <a:xfrm>
            <a:off x="201168" y="1435608"/>
            <a:ext cx="4206240" cy="50292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31" name="Shape 29"/>
          <p:cNvSpPr/>
          <p:nvPr/>
        </p:nvSpPr>
        <p:spPr>
          <a:xfrm>
            <a:off x="201168" y="1435608"/>
            <a:ext cx="54864" cy="502920"/>
          </a:xfrm>
          <a:prstGeom prst="rect">
            <a:avLst/>
          </a:prstGeom>
          <a:solidFill>
            <a:srgbClr val="0E6655"/>
          </a:solidFill>
          <a:ln w="12700">
            <a:solidFill>
              <a:srgbClr val="0E6655"/>
            </a:solidFill>
            <a:prstDash val="solid"/>
          </a:ln>
        </p:spPr>
      </p:sp>
      <p:sp>
        <p:nvSpPr>
          <p:cNvPr id="33" name="Text 31"/>
          <p:cNvSpPr/>
          <p:nvPr/>
        </p:nvSpPr>
        <p:spPr>
          <a:xfrm>
            <a:off x="274320" y="1435608"/>
            <a:ext cx="4059936" cy="502920"/>
          </a:xfrm>
          <a:prstGeom prst="rect">
            <a:avLst/>
          </a:prstGeom>
          <a:noFill/>
          <a:ln/>
        </p:spPr>
        <p:txBody>
          <a:bodyPr wrap="square" rtlCol="0" anchor="ctr"/>
          <a:lstStyle/>
          <a:p>
            <a:pPr marL="0" indent="0">
              <a:buNone/>
            </a:pPr>
            <a:r>
              <a:rPr lang="en-US" sz="1400" b="1" dirty="0">
                <a:solidFill>
                  <a:srgbClr val="1A252F"/>
                </a:solidFill>
                <a:latin typeface="Calibri" pitchFamily="34" charset="0"/>
                <a:ea typeface="Calibri" pitchFamily="34" charset="-122"/>
                <a:cs typeface="Calibri" pitchFamily="34" charset="-120"/>
              </a:rPr>
              <a:t>Module 2 — Préparation &amp; Gestion de classe</a:t>
            </a:r>
            <a:endParaRPr lang="en-US" sz="1400" b="1" dirty="0"/>
          </a:p>
        </p:txBody>
      </p:sp>
      <p:sp>
        <p:nvSpPr>
          <p:cNvPr id="38" name="Shape 36"/>
          <p:cNvSpPr/>
          <p:nvPr/>
        </p:nvSpPr>
        <p:spPr>
          <a:xfrm>
            <a:off x="4846320" y="2066544"/>
            <a:ext cx="4206240" cy="50292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39" name="Shape 37"/>
          <p:cNvSpPr/>
          <p:nvPr/>
        </p:nvSpPr>
        <p:spPr>
          <a:xfrm>
            <a:off x="4846320" y="2066544"/>
            <a:ext cx="54864" cy="502920"/>
          </a:xfrm>
          <a:prstGeom prst="rect">
            <a:avLst/>
          </a:prstGeom>
          <a:solidFill>
            <a:srgbClr val="1E8449"/>
          </a:solidFill>
          <a:ln w="12700">
            <a:solidFill>
              <a:srgbClr val="1E8449"/>
            </a:solidFill>
            <a:prstDash val="solid"/>
          </a:ln>
        </p:spPr>
      </p:sp>
      <p:sp>
        <p:nvSpPr>
          <p:cNvPr id="41" name="Text 39"/>
          <p:cNvSpPr/>
          <p:nvPr/>
        </p:nvSpPr>
        <p:spPr>
          <a:xfrm>
            <a:off x="4901184" y="2066544"/>
            <a:ext cx="4078224" cy="502920"/>
          </a:xfrm>
          <a:prstGeom prst="rect">
            <a:avLst/>
          </a:prstGeom>
          <a:noFill/>
          <a:ln/>
        </p:spPr>
        <p:txBody>
          <a:bodyPr wrap="square" rtlCol="0" anchor="ctr"/>
          <a:lstStyle/>
          <a:p>
            <a:pPr marL="0" indent="0">
              <a:buNone/>
            </a:pPr>
            <a:r>
              <a:rPr lang="en-US" sz="1400" b="1" dirty="0">
                <a:solidFill>
                  <a:srgbClr val="1A252F"/>
                </a:solidFill>
                <a:latin typeface="Calibri" pitchFamily="34" charset="0"/>
                <a:ea typeface="Calibri" pitchFamily="34" charset="-122"/>
                <a:cs typeface="Calibri" pitchFamily="34" charset="-120"/>
              </a:rPr>
              <a:t>Module 3 — Bien-être &amp; Sécurité</a:t>
            </a:r>
            <a:endParaRPr lang="en-US" sz="1400" b="1" dirty="0"/>
          </a:p>
        </p:txBody>
      </p:sp>
      <p:sp>
        <p:nvSpPr>
          <p:cNvPr id="42" name="Shape 40"/>
          <p:cNvSpPr/>
          <p:nvPr/>
        </p:nvSpPr>
        <p:spPr>
          <a:xfrm>
            <a:off x="4846320" y="2828925"/>
            <a:ext cx="4206240" cy="50292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43" name="Shape 41"/>
          <p:cNvSpPr/>
          <p:nvPr/>
        </p:nvSpPr>
        <p:spPr>
          <a:xfrm>
            <a:off x="4846320" y="2828925"/>
            <a:ext cx="54864" cy="502920"/>
          </a:xfrm>
          <a:prstGeom prst="rect">
            <a:avLst/>
          </a:prstGeom>
          <a:solidFill>
            <a:srgbClr val="D35400"/>
          </a:solidFill>
          <a:ln w="12700">
            <a:solidFill>
              <a:srgbClr val="D35400"/>
            </a:solidFill>
            <a:prstDash val="solid"/>
          </a:ln>
        </p:spPr>
      </p:sp>
      <p:sp>
        <p:nvSpPr>
          <p:cNvPr id="45" name="Text 43"/>
          <p:cNvSpPr/>
          <p:nvPr/>
        </p:nvSpPr>
        <p:spPr>
          <a:xfrm>
            <a:off x="4901184" y="2828925"/>
            <a:ext cx="4078224" cy="502920"/>
          </a:xfrm>
          <a:prstGeom prst="rect">
            <a:avLst/>
          </a:prstGeom>
          <a:noFill/>
          <a:ln/>
        </p:spPr>
        <p:txBody>
          <a:bodyPr wrap="square" rtlCol="0" anchor="ctr"/>
          <a:lstStyle/>
          <a:p>
            <a:pPr marL="0" indent="0">
              <a:buNone/>
            </a:pPr>
            <a:r>
              <a:rPr lang="en-US" sz="1400" b="1" dirty="0">
                <a:solidFill>
                  <a:srgbClr val="1A252F"/>
                </a:solidFill>
                <a:latin typeface="Calibri" pitchFamily="34" charset="0"/>
                <a:ea typeface="Calibri" pitchFamily="34" charset="-122"/>
                <a:cs typeface="Calibri" pitchFamily="34" charset="-120"/>
              </a:rPr>
              <a:t>Module 4 — Communication &amp; Équipe</a:t>
            </a:r>
            <a:endParaRPr lang="en-US" sz="1400" b="1" dirty="0"/>
          </a:p>
        </p:txBody>
      </p:sp>
      <p:sp>
        <p:nvSpPr>
          <p:cNvPr id="46" name="Shape 44"/>
          <p:cNvSpPr/>
          <p:nvPr/>
        </p:nvSpPr>
        <p:spPr>
          <a:xfrm>
            <a:off x="2029968" y="3688080"/>
            <a:ext cx="4206240" cy="50292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47" name="Shape 45"/>
          <p:cNvSpPr/>
          <p:nvPr/>
        </p:nvSpPr>
        <p:spPr>
          <a:xfrm>
            <a:off x="2029968" y="3688080"/>
            <a:ext cx="54864" cy="502920"/>
          </a:xfrm>
          <a:prstGeom prst="rect">
            <a:avLst/>
          </a:prstGeom>
          <a:solidFill>
            <a:srgbClr val="F39C12"/>
          </a:solidFill>
          <a:ln w="12700">
            <a:solidFill>
              <a:srgbClr val="F39C12"/>
            </a:solidFill>
            <a:prstDash val="solid"/>
          </a:ln>
        </p:spPr>
      </p:sp>
      <p:sp>
        <p:nvSpPr>
          <p:cNvPr id="49" name="Text 47"/>
          <p:cNvSpPr/>
          <p:nvPr/>
        </p:nvSpPr>
        <p:spPr>
          <a:xfrm>
            <a:off x="2084832" y="3688080"/>
            <a:ext cx="4078224" cy="502920"/>
          </a:xfrm>
          <a:prstGeom prst="rect">
            <a:avLst/>
          </a:prstGeom>
          <a:noFill/>
          <a:ln/>
        </p:spPr>
        <p:txBody>
          <a:bodyPr wrap="square" rtlCol="0" anchor="ctr"/>
          <a:lstStyle/>
          <a:p>
            <a:pPr marL="0" indent="0">
              <a:buNone/>
            </a:pPr>
            <a:r>
              <a:rPr lang="en-US" sz="1400" b="1" dirty="0">
                <a:solidFill>
                  <a:srgbClr val="1A252F"/>
                </a:solidFill>
                <a:latin typeface="Calibri" pitchFamily="34" charset="0"/>
                <a:ea typeface="Calibri" pitchFamily="34" charset="-122"/>
                <a:cs typeface="Calibri" pitchFamily="34" charset="-120"/>
              </a:rPr>
              <a:t>Évaluation &amp; Synthèse finale</a:t>
            </a:r>
            <a:endParaRPr lang="en-US" sz="1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4F72"/>
          </a:solidFill>
          <a:ln w="12700">
            <a:solidFill>
              <a:srgbClr val="1B4F72"/>
            </a:solidFill>
            <a:prstDash val="solid"/>
          </a:ln>
        </p:spPr>
      </p:sp>
      <p:sp>
        <p:nvSpPr>
          <p:cNvPr id="3" name="Text 1"/>
          <p:cNvSpPr/>
          <p:nvPr/>
        </p:nvSpPr>
        <p:spPr>
          <a:xfrm>
            <a:off x="320040" y="0"/>
            <a:ext cx="777240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ATSEM vs Assistante Maternelle — Deux Métiers Distincts</a:t>
            </a:r>
            <a:endParaRPr lang="en-US" sz="2000" dirty="0"/>
          </a:p>
        </p:txBody>
      </p:sp>
      <p:sp>
        <p:nvSpPr>
          <p:cNvPr id="4" name="Shape 2"/>
          <p:cNvSpPr/>
          <p:nvPr/>
        </p:nvSpPr>
        <p:spPr>
          <a:xfrm>
            <a:off x="0" y="4892040"/>
            <a:ext cx="9144000" cy="251460"/>
          </a:xfrm>
          <a:prstGeom prst="rect">
            <a:avLst/>
          </a:prstGeom>
          <a:solidFill>
            <a:srgbClr val="EBF5FB"/>
          </a:solidFill>
          <a:ln w="12700">
            <a:solidFill>
              <a:srgbClr val="ECF0F1"/>
            </a:solidFill>
            <a:prstDash val="solid"/>
          </a:ln>
        </p:spPr>
      </p:sp>
      <p:sp>
        <p:nvSpPr>
          <p:cNvPr id="5" name="Text 3"/>
          <p:cNvSpPr/>
          <p:nvPr/>
        </p:nvSpPr>
        <p:spPr>
          <a:xfrm>
            <a:off x="274320" y="4892040"/>
            <a:ext cx="8595360" cy="251460"/>
          </a:xfrm>
          <a:prstGeom prst="rect">
            <a:avLst/>
          </a:prstGeom>
          <a:noFill/>
          <a:ln/>
        </p:spPr>
        <p:txBody>
          <a:bodyPr wrap="square" rtlCol="0" anchor="ctr"/>
          <a:lstStyle/>
          <a:p>
            <a:pPr marL="0" indent="0" algn="ctr">
              <a:buNone/>
            </a:pPr>
            <a:r>
              <a:rPr lang="en-US" sz="800" dirty="0">
                <a:solidFill>
                  <a:srgbClr val="7F8C8D"/>
                </a:solidFill>
              </a:rPr>
              <a:t>Formation ATSEM  •  Alliance Française Antsirabe  •  2026</a:t>
            </a:r>
            <a:endParaRPr lang="en-US" sz="800" dirty="0"/>
          </a:p>
        </p:txBody>
      </p:sp>
      <p:sp>
        <p:nvSpPr>
          <p:cNvPr id="6" name="Shape 4"/>
          <p:cNvSpPr/>
          <p:nvPr/>
        </p:nvSpPr>
        <p:spPr>
          <a:xfrm>
            <a:off x="274320" y="777240"/>
            <a:ext cx="3977640" cy="4160520"/>
          </a:xfrm>
          <a:prstGeom prst="rect">
            <a:avLst/>
          </a:prstGeom>
          <a:solidFill>
            <a:srgbClr val="EBF5FB"/>
          </a:solidFill>
          <a:ln w="12700">
            <a:solidFill>
              <a:srgbClr val="DCE6EE"/>
            </a:solidFill>
            <a:prstDash val="solid"/>
          </a:ln>
          <a:effectLst>
            <a:outerShdw blurRad="101600" dist="38100" dir="8100000" algn="bl" rotWithShape="0">
              <a:srgbClr val="000000">
                <a:alpha val="12000"/>
              </a:srgbClr>
            </a:outerShdw>
          </a:effectLst>
        </p:spPr>
      </p:sp>
      <p:sp>
        <p:nvSpPr>
          <p:cNvPr id="7" name="Shape 5"/>
          <p:cNvSpPr/>
          <p:nvPr/>
        </p:nvSpPr>
        <p:spPr>
          <a:xfrm>
            <a:off x="274320" y="777240"/>
            <a:ext cx="3977640" cy="502920"/>
          </a:xfrm>
          <a:prstGeom prst="rect">
            <a:avLst/>
          </a:prstGeom>
          <a:solidFill>
            <a:srgbClr val="1B4F72"/>
          </a:solidFill>
          <a:ln w="12700">
            <a:solidFill>
              <a:srgbClr val="1B4F72"/>
            </a:solidFill>
            <a:prstDash val="solid"/>
          </a:ln>
        </p:spPr>
      </p:sp>
      <p:sp>
        <p:nvSpPr>
          <p:cNvPr id="8" name="Text 6"/>
          <p:cNvSpPr/>
          <p:nvPr/>
        </p:nvSpPr>
        <p:spPr>
          <a:xfrm>
            <a:off x="274320" y="777240"/>
            <a:ext cx="3977640" cy="502920"/>
          </a:xfrm>
          <a:prstGeom prst="rect">
            <a:avLst/>
          </a:prstGeom>
          <a:noFill/>
          <a:ln/>
        </p:spPr>
        <p:txBody>
          <a:bodyPr wrap="square" lIns="0" tIns="0" rIns="0" bIns="0"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  ATSEM</a:t>
            </a:r>
            <a:endParaRPr lang="en-US" sz="1500" dirty="0"/>
          </a:p>
        </p:txBody>
      </p:sp>
      <p:sp>
        <p:nvSpPr>
          <p:cNvPr id="9" name="Text 7"/>
          <p:cNvSpPr/>
          <p:nvPr/>
        </p:nvSpPr>
        <p:spPr>
          <a:xfrm>
            <a:off x="274320" y="1280160"/>
            <a:ext cx="3977640" cy="475488"/>
          </a:xfrm>
          <a:prstGeom prst="rect">
            <a:avLst/>
          </a:prstGeom>
          <a:noFill/>
          <a:ln/>
        </p:spPr>
        <p:txBody>
          <a:bodyPr wrap="square" rtlCol="0" anchor="ctr"/>
          <a:lstStyle/>
          <a:p>
            <a:pPr marL="0" indent="0" algn="ctr">
              <a:buNone/>
            </a:pPr>
            <a:r>
              <a:rPr lang="en-US" sz="1100" i="1" dirty="0">
                <a:solidFill>
                  <a:srgbClr val="1B4F72"/>
                </a:solidFill>
                <a:latin typeface="Calibri" pitchFamily="34" charset="0"/>
                <a:ea typeface="Calibri" pitchFamily="34" charset="-122"/>
                <a:cs typeface="Calibri" pitchFamily="34" charset="-120"/>
              </a:rPr>
              <a:t>Agent Territorial Spécialisé</a:t>
            </a:r>
            <a:endParaRPr lang="en-US" sz="1100" dirty="0"/>
          </a:p>
          <a:p>
            <a:pPr marL="0" indent="0" algn="ctr">
              <a:buNone/>
            </a:pPr>
            <a:r>
              <a:rPr lang="en-US" sz="1100" i="1" dirty="0">
                <a:solidFill>
                  <a:srgbClr val="1B4F72"/>
                </a:solidFill>
                <a:latin typeface="Calibri" pitchFamily="34" charset="0"/>
                <a:ea typeface="Calibri" pitchFamily="34" charset="-122"/>
                <a:cs typeface="Calibri" pitchFamily="34" charset="-120"/>
              </a:rPr>
              <a:t>des Écoles Maternelles</a:t>
            </a:r>
            <a:endParaRPr lang="en-US" sz="1100" dirty="0"/>
          </a:p>
        </p:txBody>
      </p:sp>
      <p:sp>
        <p:nvSpPr>
          <p:cNvPr id="10" name="Text 8"/>
          <p:cNvSpPr/>
          <p:nvPr/>
        </p:nvSpPr>
        <p:spPr>
          <a:xfrm>
            <a:off x="411480" y="1792224"/>
            <a:ext cx="3703320" cy="3017520"/>
          </a:xfrm>
          <a:prstGeom prst="rect">
            <a:avLst/>
          </a:prstGeom>
          <a:noFill/>
          <a:ln/>
        </p:spPr>
        <p:txBody>
          <a:bodyPr wrap="square" rtlCol="0" anchor="t"/>
          <a:lstStyle/>
          <a:p>
            <a:pPr marL="0" indent="0">
              <a:spcAft>
                <a:spcPts val="600"/>
              </a:spcAft>
              <a:buNone/>
            </a:pP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Employeur : collectivité territoriale (mairie)</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Lieu : école maternelle publique</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Âge des enfants : 3 à 6 ans</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Encadrement : sous autorité double (maire + enseignant)</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Statut : fonctionnaire territorial – catégorie C</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Diplôme : CAP Petite Enfance obligatoire</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Mission : soutien pédagogique + hygiène + sécurité</a:t>
            </a:r>
            <a:endParaRPr lang="en-US" sz="1300" dirty="0"/>
          </a:p>
        </p:txBody>
      </p:sp>
      <p:sp>
        <p:nvSpPr>
          <p:cNvPr id="11" name="Shape 9"/>
          <p:cNvSpPr/>
          <p:nvPr/>
        </p:nvSpPr>
        <p:spPr>
          <a:xfrm>
            <a:off x="4572000" y="777240"/>
            <a:ext cx="4297680" cy="4160520"/>
          </a:xfrm>
          <a:prstGeom prst="rect">
            <a:avLst/>
          </a:prstGeom>
          <a:solidFill>
            <a:srgbClr val="FEF9F0"/>
          </a:solidFill>
          <a:ln w="12700">
            <a:solidFill>
              <a:srgbClr val="F0DEB0"/>
            </a:solidFill>
            <a:prstDash val="solid"/>
          </a:ln>
          <a:effectLst>
            <a:outerShdw blurRad="101600" dist="38100" dir="8100000" algn="bl" rotWithShape="0">
              <a:srgbClr val="000000">
                <a:alpha val="12000"/>
              </a:srgbClr>
            </a:outerShdw>
          </a:effectLst>
        </p:spPr>
      </p:sp>
      <p:sp>
        <p:nvSpPr>
          <p:cNvPr id="12" name="Shape 10"/>
          <p:cNvSpPr/>
          <p:nvPr/>
        </p:nvSpPr>
        <p:spPr>
          <a:xfrm>
            <a:off x="4572000" y="777240"/>
            <a:ext cx="4297680" cy="502920"/>
          </a:xfrm>
          <a:prstGeom prst="rect">
            <a:avLst/>
          </a:prstGeom>
          <a:solidFill>
            <a:srgbClr val="F39C12"/>
          </a:solidFill>
          <a:ln w="12700">
            <a:solidFill>
              <a:srgbClr val="F39C12"/>
            </a:solidFill>
            <a:prstDash val="solid"/>
          </a:ln>
        </p:spPr>
      </p:sp>
      <p:sp>
        <p:nvSpPr>
          <p:cNvPr id="13" name="Text 11"/>
          <p:cNvSpPr/>
          <p:nvPr/>
        </p:nvSpPr>
        <p:spPr>
          <a:xfrm>
            <a:off x="4572000" y="777240"/>
            <a:ext cx="4297680" cy="502920"/>
          </a:xfrm>
          <a:prstGeom prst="rect">
            <a:avLst/>
          </a:prstGeom>
          <a:noFill/>
          <a:ln/>
        </p:spPr>
        <p:txBody>
          <a:bodyPr wrap="square" lIns="0" tIns="0" rIns="0" bIns="0"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  Assistante Maternelle</a:t>
            </a:r>
            <a:endParaRPr lang="en-US" sz="1500" dirty="0"/>
          </a:p>
        </p:txBody>
      </p:sp>
      <p:sp>
        <p:nvSpPr>
          <p:cNvPr id="14" name="Text 12"/>
          <p:cNvSpPr/>
          <p:nvPr/>
        </p:nvSpPr>
        <p:spPr>
          <a:xfrm>
            <a:off x="4572000" y="1280160"/>
            <a:ext cx="4297680" cy="475488"/>
          </a:xfrm>
          <a:prstGeom prst="rect">
            <a:avLst/>
          </a:prstGeom>
          <a:noFill/>
          <a:ln/>
        </p:spPr>
        <p:txBody>
          <a:bodyPr wrap="square" rtlCol="0" anchor="ctr"/>
          <a:lstStyle/>
          <a:p>
            <a:pPr marL="0" indent="0" algn="ctr">
              <a:buNone/>
            </a:pPr>
            <a:r>
              <a:rPr lang="en-US" sz="1100" i="1" dirty="0">
                <a:solidFill>
                  <a:srgbClr val="D35400"/>
                </a:solidFill>
                <a:latin typeface="Calibri" pitchFamily="34" charset="0"/>
                <a:ea typeface="Calibri" pitchFamily="34" charset="-122"/>
                <a:cs typeface="Calibri" pitchFamily="34" charset="-120"/>
              </a:rPr>
              <a:t>Garde d'enfants à domicile</a:t>
            </a:r>
            <a:endParaRPr lang="en-US" sz="1100" dirty="0"/>
          </a:p>
          <a:p>
            <a:pPr marL="0" indent="0" algn="ctr">
              <a:buNone/>
            </a:pPr>
            <a:r>
              <a:rPr lang="en-US" sz="1100" i="1" dirty="0">
                <a:solidFill>
                  <a:srgbClr val="D35400"/>
                </a:solidFill>
                <a:latin typeface="Calibri" pitchFamily="34" charset="0"/>
                <a:ea typeface="Calibri" pitchFamily="34" charset="-122"/>
                <a:cs typeface="Calibri" pitchFamily="34" charset="-120"/>
              </a:rPr>
              <a:t>ou en maison d'assistantes maternelles</a:t>
            </a:r>
            <a:endParaRPr lang="en-US" sz="1100" dirty="0"/>
          </a:p>
        </p:txBody>
      </p:sp>
      <p:sp>
        <p:nvSpPr>
          <p:cNvPr id="15" name="Text 13"/>
          <p:cNvSpPr/>
          <p:nvPr/>
        </p:nvSpPr>
        <p:spPr>
          <a:xfrm>
            <a:off x="4709160" y="1792224"/>
            <a:ext cx="3977640" cy="3017520"/>
          </a:xfrm>
          <a:prstGeom prst="rect">
            <a:avLst/>
          </a:prstGeom>
          <a:noFill/>
          <a:ln/>
        </p:spPr>
        <p:txBody>
          <a:bodyPr wrap="square" rtlCol="0" anchor="t"/>
          <a:lstStyle/>
          <a:p>
            <a:pPr marL="0" indent="0">
              <a:spcAft>
                <a:spcPts val="600"/>
              </a:spcAft>
              <a:buNone/>
            </a:pP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Employeur : les parents directement</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Lieu : domicile ou MAM (Maison d'AM)</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Âge des enfants : 0 à 3 ans principalement</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Encadrement : contrat de travail individuel</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Statut : salarié du particulier employeur</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Diplôme : agrément PMI + CAP AEPE recommandé</a:t>
            </a:r>
            <a:r>
              <a:rPr lang="en-US" sz="1300" dirty="0">
                <a:solidFill>
                  <a:srgbClr val="000000"/>
                </a:solidFill>
                <a:latin typeface="Calibri" pitchFamily="34" charset="0"/>
                <a:ea typeface="Calibri" pitchFamily="34" charset="-122"/>
                <a:cs typeface="Calibri" pitchFamily="34" charset="-120"/>
              </a:rPr>
              <a:t>
</a:t>
            </a:r>
            <a:r>
              <a:rPr lang="en-US" sz="1300" b="1" dirty="0">
                <a:solidFill>
                  <a:srgbClr val="F39C12"/>
                </a:solidFill>
                <a:latin typeface="Calibri" pitchFamily="34" charset="0"/>
                <a:ea typeface="Calibri" pitchFamily="34" charset="-122"/>
                <a:cs typeface="Calibri" pitchFamily="34" charset="-120"/>
              </a:rPr>
              <a:t>▸  </a:t>
            </a:r>
            <a:r>
              <a:rPr lang="en-US" sz="1300" dirty="0">
                <a:solidFill>
                  <a:srgbClr val="1A252F"/>
                </a:solidFill>
                <a:latin typeface="Calibri" pitchFamily="34" charset="0"/>
                <a:ea typeface="Calibri" pitchFamily="34" charset="-122"/>
                <a:cs typeface="Calibri" pitchFamily="34" charset="-120"/>
              </a:rPr>
              <a:t>Mission : garde, soins, éveil affectif au domicile</a:t>
            </a:r>
            <a:endParaRPr lang="en-US" sz="1300" dirty="0"/>
          </a:p>
        </p:txBody>
      </p:sp>
      <p:sp>
        <p:nvSpPr>
          <p:cNvPr id="16" name="Shape 14"/>
          <p:cNvSpPr/>
          <p:nvPr/>
        </p:nvSpPr>
        <p:spPr>
          <a:xfrm>
            <a:off x="4315968" y="914400"/>
            <a:ext cx="91440" cy="3840480"/>
          </a:xfrm>
          <a:prstGeom prst="rect">
            <a:avLst/>
          </a:prstGeom>
          <a:solidFill>
            <a:srgbClr val="ECF0F1"/>
          </a:solidFill>
          <a:ln w="12700">
            <a:solidFill>
              <a:srgbClr val="ECF0F1"/>
            </a:solidFill>
            <a:prstDash val="solid"/>
          </a:ln>
        </p:spPr>
      </p:sp>
      <p:sp>
        <p:nvSpPr>
          <p:cNvPr id="17" name="Text 15"/>
          <p:cNvSpPr/>
          <p:nvPr/>
        </p:nvSpPr>
        <p:spPr>
          <a:xfrm>
            <a:off x="4206240" y="2377440"/>
            <a:ext cx="411480" cy="502920"/>
          </a:xfrm>
          <a:prstGeom prst="rect">
            <a:avLst/>
          </a:prstGeom>
          <a:noFill/>
          <a:ln/>
        </p:spPr>
        <p:txBody>
          <a:bodyPr wrap="square" rtlCol="0" anchor="ctr"/>
          <a:lstStyle/>
          <a:p>
            <a:pPr marL="0" indent="0" algn="ctr">
              <a:buNone/>
            </a:pPr>
            <a:r>
              <a:rPr lang="en-US" sz="2000" b="1" dirty="0">
                <a:solidFill>
                  <a:srgbClr val="F39C12"/>
                </a:solidFill>
              </a:rPr>
              <a:t>≠</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B4F72"/>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F39C12"/>
          </a:solidFill>
          <a:ln w="12700">
            <a:solidFill>
              <a:srgbClr val="F39C12"/>
            </a:solidFill>
            <a:prstDash val="solid"/>
          </a:ln>
        </p:spPr>
      </p:sp>
      <p:sp>
        <p:nvSpPr>
          <p:cNvPr id="3" name="Shape 1"/>
          <p:cNvSpPr/>
          <p:nvPr/>
        </p:nvSpPr>
        <p:spPr>
          <a:xfrm>
            <a:off x="7498080" y="-1097280"/>
            <a:ext cx="3200400" cy="3200400"/>
          </a:xfrm>
          <a:prstGeom prst="ellipse">
            <a:avLst/>
          </a:prstGeom>
          <a:solidFill>
            <a:srgbClr val="2874A6">
              <a:alpha val="25000"/>
            </a:srgbClr>
          </a:solidFill>
          <a:ln w="12700">
            <a:solidFill>
              <a:srgbClr val="2874A6">
                <a:alpha val="25000"/>
              </a:srgbClr>
            </a:solidFill>
            <a:prstDash val="solid"/>
          </a:ln>
        </p:spPr>
      </p:sp>
      <p:sp>
        <p:nvSpPr>
          <p:cNvPr id="4" name="Shape 2"/>
          <p:cNvSpPr/>
          <p:nvPr/>
        </p:nvSpPr>
        <p:spPr>
          <a:xfrm>
            <a:off x="8046720" y="-457200"/>
            <a:ext cx="2011680" cy="2011680"/>
          </a:xfrm>
          <a:prstGeom prst="ellipse">
            <a:avLst/>
          </a:prstGeom>
          <a:solidFill>
            <a:srgbClr val="F39C12">
              <a:alpha val="20000"/>
            </a:srgbClr>
          </a:solidFill>
          <a:ln w="12700">
            <a:solidFill>
              <a:srgbClr val="F39C12">
                <a:alpha val="20000"/>
              </a:srgbClr>
            </a:solidFill>
            <a:prstDash val="solid"/>
          </a:ln>
        </p:spPr>
      </p:sp>
      <p:sp>
        <p:nvSpPr>
          <p:cNvPr id="5" name="Shape 3"/>
          <p:cNvSpPr/>
          <p:nvPr/>
        </p:nvSpPr>
        <p:spPr>
          <a:xfrm>
            <a:off x="548640" y="457200"/>
            <a:ext cx="2286000" cy="347472"/>
          </a:xfrm>
          <a:prstGeom prst="rect">
            <a:avLst/>
          </a:prstGeom>
          <a:solidFill>
            <a:srgbClr val="F39C12"/>
          </a:solidFill>
          <a:ln w="12700">
            <a:solidFill>
              <a:srgbClr val="F39C12"/>
            </a:solidFill>
            <a:prstDash val="solid"/>
          </a:ln>
          <a:effectLst>
            <a:outerShdw blurRad="101600" dist="38100" dir="8100000" algn="bl" rotWithShape="0">
              <a:srgbClr val="000000">
                <a:alpha val="12000"/>
              </a:srgbClr>
            </a:outerShdw>
          </a:effectLst>
        </p:spPr>
      </p:sp>
      <p:sp>
        <p:nvSpPr>
          <p:cNvPr id="6" name="Text 4"/>
          <p:cNvSpPr/>
          <p:nvPr/>
        </p:nvSpPr>
        <p:spPr>
          <a:xfrm>
            <a:off x="548640" y="457200"/>
            <a:ext cx="2286000" cy="347472"/>
          </a:xfrm>
          <a:prstGeom prst="rect">
            <a:avLst/>
          </a:prstGeom>
          <a:noFill/>
          <a:ln/>
        </p:spPr>
        <p:txBody>
          <a:bodyPr wrap="square" lIns="0" tIns="0" rIns="0" bIns="0" rtlCol="0" anchor="ctr"/>
          <a:lstStyle/>
          <a:p>
            <a:pPr marL="0" indent="0" algn="ctr">
              <a:buNone/>
            </a:pPr>
            <a:r>
              <a:rPr lang="en-US" sz="1100" b="1" dirty="0">
                <a:solidFill>
                  <a:srgbClr val="FFFFFF"/>
                </a:solidFill>
              </a:rPr>
              <a:t>MODULE 01  </a:t>
            </a:r>
            <a:endParaRPr lang="en-US" sz="1100" dirty="0"/>
          </a:p>
        </p:txBody>
      </p:sp>
      <p:sp>
        <p:nvSpPr>
          <p:cNvPr id="7" name="Text 5"/>
          <p:cNvSpPr/>
          <p:nvPr/>
        </p:nvSpPr>
        <p:spPr>
          <a:xfrm>
            <a:off x="548640" y="1188720"/>
            <a:ext cx="8046720" cy="2011680"/>
          </a:xfrm>
          <a:prstGeom prst="rect">
            <a:avLst/>
          </a:prstGeom>
          <a:noFill/>
          <a:ln/>
        </p:spPr>
        <p:txBody>
          <a:bodyPr wrap="square"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Module 1</a:t>
            </a:r>
            <a:endParaRPr lang="en-US" sz="3600" dirty="0"/>
          </a:p>
          <a:p>
            <a:pPr marL="0" indent="0">
              <a:buNone/>
            </a:pPr>
            <a:r>
              <a:rPr lang="en-US" sz="3600" b="1" dirty="0">
                <a:solidFill>
                  <a:srgbClr val="FFFFFF"/>
                </a:solidFill>
                <a:latin typeface="Georgia" pitchFamily="34" charset="0"/>
                <a:ea typeface="Georgia" pitchFamily="34" charset="-122"/>
                <a:cs typeface="Georgia" pitchFamily="34" charset="-120"/>
              </a:rPr>
              <a:t>Rôle &amp; Positionnement de l'ATSEM</a:t>
            </a:r>
            <a:endParaRPr lang="en-US" sz="3600" dirty="0"/>
          </a:p>
        </p:txBody>
      </p:sp>
      <p:sp>
        <p:nvSpPr>
          <p:cNvPr id="8" name="Text 6"/>
          <p:cNvSpPr/>
          <p:nvPr/>
        </p:nvSpPr>
        <p:spPr>
          <a:xfrm>
            <a:off x="548640" y="3246120"/>
            <a:ext cx="8046720" cy="640080"/>
          </a:xfrm>
          <a:prstGeom prst="rect">
            <a:avLst/>
          </a:prstGeom>
          <a:noFill/>
          <a:ln/>
        </p:spPr>
        <p:txBody>
          <a:bodyPr wrap="square" rtlCol="0" anchor="ctr"/>
          <a:lstStyle/>
          <a:p>
            <a:pPr marL="0" indent="0">
              <a:buNone/>
            </a:pPr>
            <a:r>
              <a:rPr lang="en-US" sz="1600" dirty="0">
                <a:solidFill>
                  <a:srgbClr val="CADCFC"/>
                </a:solidFill>
                <a:latin typeface="Calibri" pitchFamily="34" charset="0"/>
                <a:ea typeface="Calibri" pitchFamily="34" charset="-122"/>
                <a:cs typeface="Calibri" pitchFamily="34" charset="-120"/>
              </a:rPr>
              <a:t>Cadre légal • Missions • Posture professionnelle</a:t>
            </a:r>
            <a:endParaRPr lang="en-US" sz="1600" dirty="0"/>
          </a:p>
        </p:txBody>
      </p:sp>
      <p:sp>
        <p:nvSpPr>
          <p:cNvPr id="9" name="Shape 7"/>
          <p:cNvSpPr/>
          <p:nvPr/>
        </p:nvSpPr>
        <p:spPr>
          <a:xfrm>
            <a:off x="0" y="4800600"/>
            <a:ext cx="9144000" cy="342900"/>
          </a:xfrm>
          <a:prstGeom prst="rect">
            <a:avLst/>
          </a:prstGeom>
          <a:solidFill>
            <a:srgbClr val="2874A6">
              <a:alpha val="60000"/>
            </a:srgbClr>
          </a:solidFill>
          <a:ln w="12700">
            <a:solidFill>
              <a:srgbClr val="2874A6"/>
            </a:solidFill>
            <a:prstDash val="solid"/>
          </a:ln>
        </p:spPr>
      </p:sp>
      <p:sp>
        <p:nvSpPr>
          <p:cNvPr id="10" name="Text 8"/>
          <p:cNvSpPr/>
          <p:nvPr/>
        </p:nvSpPr>
        <p:spPr>
          <a:xfrm>
            <a:off x="365760" y="4800600"/>
            <a:ext cx="8412480" cy="342900"/>
          </a:xfrm>
          <a:prstGeom prst="rect">
            <a:avLst/>
          </a:prstGeom>
          <a:noFill/>
          <a:ln/>
        </p:spPr>
        <p:txBody>
          <a:bodyPr wrap="square" rtlCol="0" anchor="ctr"/>
          <a:lstStyle/>
          <a:p>
            <a:pPr marL="0" indent="0" algn="ctr">
              <a:buNone/>
            </a:pPr>
            <a:r>
              <a:rPr lang="en-US" sz="900" dirty="0">
                <a:solidFill>
                  <a:srgbClr val="CADCFC"/>
                </a:solidFill>
              </a:rPr>
              <a:t>Alliance Française Antsirabe  |  Formation ATSEM  |  Avril 2026</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4F72"/>
          </a:solidFill>
          <a:ln w="12700">
            <a:solidFill>
              <a:srgbClr val="1B4F72"/>
            </a:solidFill>
            <a:prstDash val="solid"/>
          </a:ln>
        </p:spPr>
      </p:sp>
      <p:sp>
        <p:nvSpPr>
          <p:cNvPr id="3" name="Text 1"/>
          <p:cNvSpPr/>
          <p:nvPr/>
        </p:nvSpPr>
        <p:spPr>
          <a:xfrm>
            <a:off x="320040" y="0"/>
            <a:ext cx="777240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Cadre Légal &amp; Statut de l'ATSEM</a:t>
            </a:r>
            <a:endParaRPr lang="en-US" sz="2000" dirty="0"/>
          </a:p>
        </p:txBody>
      </p:sp>
      <p:sp>
        <p:nvSpPr>
          <p:cNvPr id="4" name="Shape 2"/>
          <p:cNvSpPr/>
          <p:nvPr/>
        </p:nvSpPr>
        <p:spPr>
          <a:xfrm>
            <a:off x="7772400" y="91440"/>
            <a:ext cx="1234440" cy="502920"/>
          </a:xfrm>
          <a:prstGeom prst="rect">
            <a:avLst/>
          </a:prstGeom>
          <a:solidFill>
            <a:srgbClr val="F39C12"/>
          </a:solidFill>
          <a:ln w="12700">
            <a:solidFill>
              <a:srgbClr val="F39C12"/>
            </a:solidFill>
            <a:prstDash val="solid"/>
          </a:ln>
        </p:spPr>
      </p:sp>
      <p:sp>
        <p:nvSpPr>
          <p:cNvPr id="5" name="Text 3"/>
          <p:cNvSpPr/>
          <p:nvPr/>
        </p:nvSpPr>
        <p:spPr>
          <a:xfrm>
            <a:off x="7772400" y="91440"/>
            <a:ext cx="1234440" cy="502920"/>
          </a:xfrm>
          <a:prstGeom prst="rect">
            <a:avLst/>
          </a:prstGeom>
          <a:noFill/>
          <a:ln/>
        </p:spPr>
        <p:txBody>
          <a:bodyPr wrap="square" lIns="0" tIns="0" rIns="0" bIns="0" rtlCol="0" anchor="ctr"/>
          <a:lstStyle/>
          <a:p>
            <a:pPr marL="0" indent="0" algn="ctr">
              <a:buNone/>
            </a:pPr>
            <a:r>
              <a:rPr lang="en-US" sz="1000" b="1" dirty="0">
                <a:solidFill>
                  <a:srgbClr val="FFFFFF"/>
                </a:solidFill>
              </a:rPr>
              <a:t>MODULE 1</a:t>
            </a:r>
            <a:endParaRPr lang="en-US" sz="1000" dirty="0"/>
          </a:p>
        </p:txBody>
      </p:sp>
      <p:sp>
        <p:nvSpPr>
          <p:cNvPr id="6" name="Shape 4"/>
          <p:cNvSpPr/>
          <p:nvPr/>
        </p:nvSpPr>
        <p:spPr>
          <a:xfrm>
            <a:off x="0" y="4892040"/>
            <a:ext cx="9144000" cy="251460"/>
          </a:xfrm>
          <a:prstGeom prst="rect">
            <a:avLst/>
          </a:prstGeom>
          <a:solidFill>
            <a:srgbClr val="EBF5FB"/>
          </a:solidFill>
          <a:ln w="12700">
            <a:solidFill>
              <a:srgbClr val="ECF0F1"/>
            </a:solidFill>
            <a:prstDash val="solid"/>
          </a:ln>
        </p:spPr>
      </p:sp>
      <p:sp>
        <p:nvSpPr>
          <p:cNvPr id="7" name="Text 5"/>
          <p:cNvSpPr/>
          <p:nvPr/>
        </p:nvSpPr>
        <p:spPr>
          <a:xfrm>
            <a:off x="274320" y="4892040"/>
            <a:ext cx="8595360" cy="251460"/>
          </a:xfrm>
          <a:prstGeom prst="rect">
            <a:avLst/>
          </a:prstGeom>
          <a:noFill/>
          <a:ln/>
        </p:spPr>
        <p:txBody>
          <a:bodyPr wrap="square" rtlCol="0" anchor="ctr"/>
          <a:lstStyle/>
          <a:p>
            <a:pPr marL="0" indent="0" algn="ctr">
              <a:buNone/>
            </a:pPr>
            <a:r>
              <a:rPr lang="en-US" sz="800" dirty="0">
                <a:solidFill>
                  <a:srgbClr val="7F8C8D"/>
                </a:solidFill>
              </a:rPr>
              <a:t>Formation ATSEM  •  Alliance Française Antsirabe  •  2026</a:t>
            </a:r>
            <a:endParaRPr lang="en-US" sz="800" dirty="0"/>
          </a:p>
        </p:txBody>
      </p:sp>
      <p:sp>
        <p:nvSpPr>
          <p:cNvPr id="8" name="Text 6"/>
          <p:cNvSpPr/>
          <p:nvPr/>
        </p:nvSpPr>
        <p:spPr>
          <a:xfrm>
            <a:off x="320040" y="822960"/>
            <a:ext cx="8503920" cy="384048"/>
          </a:xfrm>
          <a:prstGeom prst="rect">
            <a:avLst/>
          </a:prstGeom>
          <a:noFill/>
          <a:ln/>
        </p:spPr>
        <p:txBody>
          <a:bodyPr wrap="square" rtlCol="0" anchor="ctr"/>
          <a:lstStyle/>
          <a:p>
            <a:pPr marL="0" indent="0">
              <a:buNone/>
            </a:pPr>
            <a:r>
              <a:rPr lang="en-US" sz="1400" b="1" dirty="0">
                <a:solidFill>
                  <a:srgbClr val="1B4F72"/>
                </a:solidFill>
                <a:latin typeface="Georgia" pitchFamily="34" charset="0"/>
                <a:ea typeface="Georgia" pitchFamily="34" charset="-122"/>
                <a:cs typeface="Georgia" pitchFamily="34" charset="-120"/>
              </a:rPr>
              <a:t>📜  Un métier encadré par la loi</a:t>
            </a:r>
            <a:endParaRPr lang="en-US" sz="1400" dirty="0"/>
          </a:p>
        </p:txBody>
      </p:sp>
      <p:sp>
        <p:nvSpPr>
          <p:cNvPr id="9" name="Shape 7"/>
          <p:cNvSpPr/>
          <p:nvPr/>
        </p:nvSpPr>
        <p:spPr>
          <a:xfrm>
            <a:off x="292608" y="1298448"/>
            <a:ext cx="2011680" cy="256032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10" name="Shape 8"/>
          <p:cNvSpPr/>
          <p:nvPr/>
        </p:nvSpPr>
        <p:spPr>
          <a:xfrm>
            <a:off x="292608" y="1298448"/>
            <a:ext cx="2011680" cy="54864"/>
          </a:xfrm>
          <a:prstGeom prst="rect">
            <a:avLst/>
          </a:prstGeom>
          <a:solidFill>
            <a:srgbClr val="1B4F72"/>
          </a:solidFill>
          <a:ln w="12700">
            <a:solidFill>
              <a:srgbClr val="1B4F72"/>
            </a:solidFill>
            <a:prstDash val="solid"/>
          </a:ln>
        </p:spPr>
      </p:sp>
      <p:sp>
        <p:nvSpPr>
          <p:cNvPr id="11" name="Text 9"/>
          <p:cNvSpPr/>
          <p:nvPr/>
        </p:nvSpPr>
        <p:spPr>
          <a:xfrm>
            <a:off x="292608" y="1408176"/>
            <a:ext cx="2011680" cy="457200"/>
          </a:xfrm>
          <a:prstGeom prst="rect">
            <a:avLst/>
          </a:prstGeom>
          <a:noFill/>
          <a:ln/>
        </p:spPr>
        <p:txBody>
          <a:bodyPr wrap="square" rtlCol="0" anchor="ctr"/>
          <a:lstStyle/>
          <a:p>
            <a:pPr marL="0" indent="0" algn="ctr">
              <a:buNone/>
            </a:pPr>
            <a:r>
              <a:rPr lang="en-US" sz="2200" dirty="0">
                <a:solidFill>
                  <a:srgbClr val="000000"/>
                </a:solidFill>
              </a:rPr>
              <a:t>🏛️</a:t>
            </a:r>
            <a:endParaRPr lang="en-US" sz="2200" dirty="0"/>
          </a:p>
        </p:txBody>
      </p:sp>
      <p:sp>
        <p:nvSpPr>
          <p:cNvPr id="12" name="Text 10"/>
          <p:cNvSpPr/>
          <p:nvPr/>
        </p:nvSpPr>
        <p:spPr>
          <a:xfrm>
            <a:off x="402336" y="1865376"/>
            <a:ext cx="1792224" cy="320040"/>
          </a:xfrm>
          <a:prstGeom prst="rect">
            <a:avLst/>
          </a:prstGeom>
          <a:noFill/>
          <a:ln/>
        </p:spPr>
        <p:txBody>
          <a:bodyPr wrap="square" rtlCol="0" anchor="ctr"/>
          <a:lstStyle/>
          <a:p>
            <a:pPr marL="0" indent="0" algn="ctr">
              <a:buNone/>
            </a:pPr>
            <a:r>
              <a:rPr lang="en-US" sz="1200" b="1" dirty="0">
                <a:solidFill>
                  <a:srgbClr val="1B4F72"/>
                </a:solidFill>
                <a:latin typeface="Calibri" pitchFamily="34" charset="0"/>
                <a:ea typeface="Calibri" pitchFamily="34" charset="-122"/>
                <a:cs typeface="Calibri" pitchFamily="34" charset="-120"/>
              </a:rPr>
              <a:t>Décret 92-850</a:t>
            </a:r>
            <a:endParaRPr lang="en-US" sz="1200" dirty="0"/>
          </a:p>
        </p:txBody>
      </p:sp>
      <p:sp>
        <p:nvSpPr>
          <p:cNvPr id="13" name="Text 11"/>
          <p:cNvSpPr/>
          <p:nvPr/>
        </p:nvSpPr>
        <p:spPr>
          <a:xfrm>
            <a:off x="402336" y="2185416"/>
            <a:ext cx="1792224" cy="1600200"/>
          </a:xfrm>
          <a:prstGeom prst="rect">
            <a:avLst/>
          </a:prstGeom>
          <a:noFill/>
          <a:ln/>
        </p:spPr>
        <p:txBody>
          <a:bodyPr wrap="square" rtlCol="0" anchor="ctr"/>
          <a:lstStyle/>
          <a:p>
            <a:pPr marL="0" indent="0" algn="ctr">
              <a:buNone/>
            </a:pPr>
            <a:r>
              <a:rPr lang="en-US" sz="1000" dirty="0">
                <a:solidFill>
                  <a:srgbClr val="1A252F"/>
                </a:solidFill>
                <a:latin typeface="Calibri" pitchFamily="34" charset="0"/>
                <a:ea typeface="Calibri" pitchFamily="34" charset="-122"/>
                <a:cs typeface="Calibri" pitchFamily="34" charset="-120"/>
              </a:rPr>
              <a:t>Statut d'ATSEM défini. Filière médico-sociale, fonction publique territoriale, catégorie C.</a:t>
            </a:r>
            <a:endParaRPr lang="en-US" sz="1000" dirty="0"/>
          </a:p>
        </p:txBody>
      </p:sp>
      <p:sp>
        <p:nvSpPr>
          <p:cNvPr id="14" name="Shape 12"/>
          <p:cNvSpPr/>
          <p:nvPr/>
        </p:nvSpPr>
        <p:spPr>
          <a:xfrm>
            <a:off x="2414016" y="1298448"/>
            <a:ext cx="2011680" cy="256032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15" name="Shape 13"/>
          <p:cNvSpPr/>
          <p:nvPr/>
        </p:nvSpPr>
        <p:spPr>
          <a:xfrm>
            <a:off x="2414016" y="1298448"/>
            <a:ext cx="2011680" cy="54864"/>
          </a:xfrm>
          <a:prstGeom prst="rect">
            <a:avLst/>
          </a:prstGeom>
          <a:solidFill>
            <a:srgbClr val="1B4F72"/>
          </a:solidFill>
          <a:ln w="12700">
            <a:solidFill>
              <a:srgbClr val="1B4F72"/>
            </a:solidFill>
            <a:prstDash val="solid"/>
          </a:ln>
        </p:spPr>
      </p:sp>
      <p:sp>
        <p:nvSpPr>
          <p:cNvPr id="16" name="Text 14"/>
          <p:cNvSpPr/>
          <p:nvPr/>
        </p:nvSpPr>
        <p:spPr>
          <a:xfrm>
            <a:off x="2414016" y="1408176"/>
            <a:ext cx="2011680" cy="457200"/>
          </a:xfrm>
          <a:prstGeom prst="rect">
            <a:avLst/>
          </a:prstGeom>
          <a:noFill/>
          <a:ln/>
        </p:spPr>
        <p:txBody>
          <a:bodyPr wrap="square" rtlCol="0" anchor="ctr"/>
          <a:lstStyle/>
          <a:p>
            <a:pPr marL="0" indent="0" algn="ctr">
              <a:buNone/>
            </a:pPr>
            <a:r>
              <a:rPr lang="en-US" sz="2200" dirty="0">
                <a:solidFill>
                  <a:srgbClr val="000000"/>
                </a:solidFill>
              </a:rPr>
              <a:t>📚</a:t>
            </a:r>
            <a:endParaRPr lang="en-US" sz="2200" dirty="0"/>
          </a:p>
        </p:txBody>
      </p:sp>
      <p:sp>
        <p:nvSpPr>
          <p:cNvPr id="17" name="Text 15"/>
          <p:cNvSpPr/>
          <p:nvPr/>
        </p:nvSpPr>
        <p:spPr>
          <a:xfrm>
            <a:off x="2523744" y="1865376"/>
            <a:ext cx="1792224" cy="320040"/>
          </a:xfrm>
          <a:prstGeom prst="rect">
            <a:avLst/>
          </a:prstGeom>
          <a:noFill/>
          <a:ln/>
        </p:spPr>
        <p:txBody>
          <a:bodyPr wrap="square" rtlCol="0" anchor="ctr"/>
          <a:lstStyle/>
          <a:p>
            <a:pPr marL="0" indent="0" algn="ctr">
              <a:buNone/>
            </a:pPr>
            <a:r>
              <a:rPr lang="en-US" sz="1200" b="1" dirty="0">
                <a:solidFill>
                  <a:srgbClr val="1B4F72"/>
                </a:solidFill>
                <a:latin typeface="Calibri" pitchFamily="34" charset="0"/>
                <a:ea typeface="Calibri" pitchFamily="34" charset="-122"/>
                <a:cs typeface="Calibri" pitchFamily="34" charset="-120"/>
              </a:rPr>
              <a:t>Code de l'Éducation</a:t>
            </a:r>
            <a:endParaRPr lang="en-US" sz="1200" dirty="0"/>
          </a:p>
        </p:txBody>
      </p:sp>
      <p:sp>
        <p:nvSpPr>
          <p:cNvPr id="18" name="Text 16"/>
          <p:cNvSpPr/>
          <p:nvPr/>
        </p:nvSpPr>
        <p:spPr>
          <a:xfrm>
            <a:off x="2523744" y="2185416"/>
            <a:ext cx="1792224" cy="1600200"/>
          </a:xfrm>
          <a:prstGeom prst="rect">
            <a:avLst/>
          </a:prstGeom>
          <a:noFill/>
          <a:ln/>
        </p:spPr>
        <p:txBody>
          <a:bodyPr wrap="square" rtlCol="0" anchor="ctr"/>
          <a:lstStyle/>
          <a:p>
            <a:pPr marL="0" indent="0" algn="ctr">
              <a:buNone/>
            </a:pPr>
            <a:r>
              <a:rPr lang="en-US" sz="1000" dirty="0">
                <a:solidFill>
                  <a:srgbClr val="1A252F"/>
                </a:solidFill>
                <a:latin typeface="Calibri" pitchFamily="34" charset="0"/>
                <a:ea typeface="Calibri" pitchFamily="34" charset="-122"/>
                <a:cs typeface="Calibri" pitchFamily="34" charset="-120"/>
              </a:rPr>
              <a:t>Article L.412-1 : participation aux activités éducatives. Circulaire 2003-117 pour les conditions d'emploi.</a:t>
            </a:r>
            <a:endParaRPr lang="en-US" sz="1000" dirty="0"/>
          </a:p>
        </p:txBody>
      </p:sp>
      <p:sp>
        <p:nvSpPr>
          <p:cNvPr id="19" name="Shape 17"/>
          <p:cNvSpPr/>
          <p:nvPr/>
        </p:nvSpPr>
        <p:spPr>
          <a:xfrm>
            <a:off x="4535424" y="1298448"/>
            <a:ext cx="2011680" cy="256032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20" name="Shape 18"/>
          <p:cNvSpPr/>
          <p:nvPr/>
        </p:nvSpPr>
        <p:spPr>
          <a:xfrm>
            <a:off x="4535424" y="1298448"/>
            <a:ext cx="2011680" cy="54864"/>
          </a:xfrm>
          <a:prstGeom prst="rect">
            <a:avLst/>
          </a:prstGeom>
          <a:solidFill>
            <a:srgbClr val="1B4F72"/>
          </a:solidFill>
          <a:ln w="12700">
            <a:solidFill>
              <a:srgbClr val="1B4F72"/>
            </a:solidFill>
            <a:prstDash val="solid"/>
          </a:ln>
        </p:spPr>
      </p:sp>
      <p:sp>
        <p:nvSpPr>
          <p:cNvPr id="21" name="Text 19"/>
          <p:cNvSpPr/>
          <p:nvPr/>
        </p:nvSpPr>
        <p:spPr>
          <a:xfrm>
            <a:off x="4535424" y="1408176"/>
            <a:ext cx="2011680" cy="457200"/>
          </a:xfrm>
          <a:prstGeom prst="rect">
            <a:avLst/>
          </a:prstGeom>
          <a:noFill/>
          <a:ln/>
        </p:spPr>
        <p:txBody>
          <a:bodyPr wrap="square" rtlCol="0" anchor="ctr"/>
          <a:lstStyle/>
          <a:p>
            <a:pPr marL="0" indent="0" algn="ctr">
              <a:buNone/>
            </a:pPr>
            <a:r>
              <a:rPr lang="en-US" sz="2200" dirty="0">
                <a:solidFill>
                  <a:srgbClr val="000000"/>
                </a:solidFill>
              </a:rPr>
              <a:t>⚖️</a:t>
            </a:r>
            <a:endParaRPr lang="en-US" sz="2200" dirty="0"/>
          </a:p>
        </p:txBody>
      </p:sp>
      <p:sp>
        <p:nvSpPr>
          <p:cNvPr id="22" name="Text 20"/>
          <p:cNvSpPr/>
          <p:nvPr/>
        </p:nvSpPr>
        <p:spPr>
          <a:xfrm>
            <a:off x="4645152" y="1865376"/>
            <a:ext cx="1792224" cy="320040"/>
          </a:xfrm>
          <a:prstGeom prst="rect">
            <a:avLst/>
          </a:prstGeom>
          <a:noFill/>
          <a:ln/>
        </p:spPr>
        <p:txBody>
          <a:bodyPr wrap="square" rtlCol="0" anchor="ctr"/>
          <a:lstStyle/>
          <a:p>
            <a:pPr marL="0" indent="0" algn="ctr">
              <a:buNone/>
            </a:pPr>
            <a:r>
              <a:rPr lang="en-US" sz="1200" b="1" dirty="0">
                <a:solidFill>
                  <a:srgbClr val="1B4F72"/>
                </a:solidFill>
                <a:latin typeface="Calibri" pitchFamily="34" charset="0"/>
                <a:ea typeface="Calibri" pitchFamily="34" charset="-122"/>
                <a:cs typeface="Calibri" pitchFamily="34" charset="-120"/>
              </a:rPr>
              <a:t>Double autorité</a:t>
            </a:r>
            <a:endParaRPr lang="en-US" sz="1200" dirty="0"/>
          </a:p>
        </p:txBody>
      </p:sp>
      <p:sp>
        <p:nvSpPr>
          <p:cNvPr id="23" name="Text 21"/>
          <p:cNvSpPr/>
          <p:nvPr/>
        </p:nvSpPr>
        <p:spPr>
          <a:xfrm>
            <a:off x="4645152" y="2185416"/>
            <a:ext cx="1792224" cy="1600200"/>
          </a:xfrm>
          <a:prstGeom prst="rect">
            <a:avLst/>
          </a:prstGeom>
          <a:noFill/>
          <a:ln/>
        </p:spPr>
        <p:txBody>
          <a:bodyPr wrap="square" rtlCol="0" anchor="ctr"/>
          <a:lstStyle/>
          <a:p>
            <a:pPr marL="0" indent="0" algn="ctr">
              <a:buNone/>
            </a:pPr>
            <a:r>
              <a:rPr lang="en-US" sz="1000" dirty="0">
                <a:solidFill>
                  <a:srgbClr val="1A252F"/>
                </a:solidFill>
                <a:latin typeface="Calibri" pitchFamily="34" charset="0"/>
                <a:ea typeface="Calibri" pitchFamily="34" charset="-122"/>
                <a:cs typeface="Calibri" pitchFamily="34" charset="-120"/>
              </a:rPr>
              <a:t>Maire/Collectivité : gestion administrative. Directeur/Enseignant : organisation pédagogique quotidienne.</a:t>
            </a:r>
            <a:endParaRPr lang="en-US" sz="1000" dirty="0"/>
          </a:p>
        </p:txBody>
      </p:sp>
      <p:sp>
        <p:nvSpPr>
          <p:cNvPr id="24" name="Shape 22"/>
          <p:cNvSpPr/>
          <p:nvPr/>
        </p:nvSpPr>
        <p:spPr>
          <a:xfrm>
            <a:off x="6656832" y="1298448"/>
            <a:ext cx="2011680" cy="256032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25" name="Shape 23"/>
          <p:cNvSpPr/>
          <p:nvPr/>
        </p:nvSpPr>
        <p:spPr>
          <a:xfrm>
            <a:off x="6656832" y="1298448"/>
            <a:ext cx="2011680" cy="54864"/>
          </a:xfrm>
          <a:prstGeom prst="rect">
            <a:avLst/>
          </a:prstGeom>
          <a:solidFill>
            <a:srgbClr val="1B4F72"/>
          </a:solidFill>
          <a:ln w="12700">
            <a:solidFill>
              <a:srgbClr val="1B4F72"/>
            </a:solidFill>
            <a:prstDash val="solid"/>
          </a:ln>
        </p:spPr>
      </p:sp>
      <p:sp>
        <p:nvSpPr>
          <p:cNvPr id="26" name="Text 24"/>
          <p:cNvSpPr/>
          <p:nvPr/>
        </p:nvSpPr>
        <p:spPr>
          <a:xfrm>
            <a:off x="6656832" y="1408176"/>
            <a:ext cx="2011680" cy="457200"/>
          </a:xfrm>
          <a:prstGeom prst="rect">
            <a:avLst/>
          </a:prstGeom>
          <a:noFill/>
          <a:ln/>
        </p:spPr>
        <p:txBody>
          <a:bodyPr wrap="square" rtlCol="0" anchor="ctr"/>
          <a:lstStyle/>
          <a:p>
            <a:pPr marL="0" indent="0" algn="ctr">
              <a:buNone/>
            </a:pPr>
            <a:r>
              <a:rPr lang="en-US" sz="2200" dirty="0">
                <a:solidFill>
                  <a:srgbClr val="000000"/>
                </a:solidFill>
              </a:rPr>
              <a:t>✅</a:t>
            </a:r>
            <a:endParaRPr lang="en-US" sz="2200" dirty="0"/>
          </a:p>
        </p:txBody>
      </p:sp>
      <p:sp>
        <p:nvSpPr>
          <p:cNvPr id="27" name="Text 25"/>
          <p:cNvSpPr/>
          <p:nvPr/>
        </p:nvSpPr>
        <p:spPr>
          <a:xfrm>
            <a:off x="6766560" y="1865376"/>
            <a:ext cx="1792224" cy="320040"/>
          </a:xfrm>
          <a:prstGeom prst="rect">
            <a:avLst/>
          </a:prstGeom>
          <a:noFill/>
          <a:ln/>
        </p:spPr>
        <p:txBody>
          <a:bodyPr wrap="square" rtlCol="0" anchor="ctr"/>
          <a:lstStyle/>
          <a:p>
            <a:pPr marL="0" indent="0" algn="ctr">
              <a:buNone/>
            </a:pPr>
            <a:r>
              <a:rPr lang="en-US" sz="1200" b="1" dirty="0">
                <a:solidFill>
                  <a:srgbClr val="1B4F72"/>
                </a:solidFill>
                <a:latin typeface="Calibri" pitchFamily="34" charset="0"/>
                <a:ea typeface="Calibri" pitchFamily="34" charset="-122"/>
                <a:cs typeface="Calibri" pitchFamily="34" charset="-120"/>
              </a:rPr>
              <a:t>Présence obligatoire</a:t>
            </a:r>
            <a:endParaRPr lang="en-US" sz="1200" dirty="0"/>
          </a:p>
        </p:txBody>
      </p:sp>
      <p:sp>
        <p:nvSpPr>
          <p:cNvPr id="28" name="Text 26"/>
          <p:cNvSpPr/>
          <p:nvPr/>
        </p:nvSpPr>
        <p:spPr>
          <a:xfrm>
            <a:off x="6766560" y="2185416"/>
            <a:ext cx="1792224" cy="1600200"/>
          </a:xfrm>
          <a:prstGeom prst="rect">
            <a:avLst/>
          </a:prstGeom>
          <a:noFill/>
          <a:ln/>
        </p:spPr>
        <p:txBody>
          <a:bodyPr wrap="square" rtlCol="0" anchor="ctr"/>
          <a:lstStyle/>
          <a:p>
            <a:pPr marL="0" indent="0" algn="ctr">
              <a:buNone/>
            </a:pPr>
            <a:r>
              <a:rPr lang="en-US" sz="1000" dirty="0">
                <a:solidFill>
                  <a:srgbClr val="1A252F"/>
                </a:solidFill>
                <a:latin typeface="Calibri" pitchFamily="34" charset="0"/>
                <a:ea typeface="Calibri" pitchFamily="34" charset="-122"/>
                <a:cs typeface="Calibri" pitchFamily="34" charset="-120"/>
              </a:rPr>
              <a:t>L'ATSEM DOIT être présent chaque fois que des élèves de maternelle sont confiés à un enseignant.</a:t>
            </a:r>
            <a:endParaRPr lang="en-US" sz="1000" dirty="0"/>
          </a:p>
        </p:txBody>
      </p:sp>
      <p:sp>
        <p:nvSpPr>
          <p:cNvPr id="29" name="Shape 27"/>
          <p:cNvSpPr/>
          <p:nvPr/>
        </p:nvSpPr>
        <p:spPr>
          <a:xfrm>
            <a:off x="292608" y="3977640"/>
            <a:ext cx="8558784" cy="777240"/>
          </a:xfrm>
          <a:prstGeom prst="rect">
            <a:avLst/>
          </a:prstGeom>
          <a:solidFill>
            <a:srgbClr val="FEF3CD"/>
          </a:solidFill>
          <a:ln w="19050">
            <a:solidFill>
              <a:srgbClr val="F0C040"/>
            </a:solidFill>
            <a:prstDash val="solid"/>
          </a:ln>
          <a:effectLst>
            <a:outerShdw blurRad="101600" dist="38100" dir="8100000" algn="bl" rotWithShape="0">
              <a:srgbClr val="000000">
                <a:alpha val="12000"/>
              </a:srgbClr>
            </a:outerShdw>
          </a:effectLst>
        </p:spPr>
      </p:sp>
      <p:sp>
        <p:nvSpPr>
          <p:cNvPr id="30" name="Text 28"/>
          <p:cNvSpPr/>
          <p:nvPr/>
        </p:nvSpPr>
        <p:spPr>
          <a:xfrm>
            <a:off x="457200" y="3977640"/>
            <a:ext cx="8321040" cy="777240"/>
          </a:xfrm>
          <a:prstGeom prst="rect">
            <a:avLst/>
          </a:prstGeom>
          <a:noFill/>
          <a:ln/>
        </p:spPr>
        <p:txBody>
          <a:bodyPr wrap="square" rtlCol="0" anchor="ctr"/>
          <a:lstStyle/>
          <a:p>
            <a:pPr marL="0" indent="0">
              <a:buNone/>
            </a:pPr>
            <a:r>
              <a:rPr lang="en-US" sz="1100" dirty="0">
                <a:solidFill>
                  <a:srgbClr val="7D5A00"/>
                </a:solidFill>
                <a:latin typeface="Calibri" pitchFamily="34" charset="0"/>
                <a:ea typeface="Calibri" pitchFamily="34" charset="-122"/>
                <a:cs typeface="Calibri" pitchFamily="34" charset="-120"/>
              </a:rPr>
              <a:t>⚠️  Bon à savoir : L'ATSEM est fonctionnaire territorial mais travaille au sein de l'école. Sa présence n'est pas optionnelle — elle est réglementaire et garantit la sécurité des enfants.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4F72"/>
          </a:solidFill>
          <a:ln w="12700">
            <a:solidFill>
              <a:srgbClr val="1B4F72"/>
            </a:solidFill>
            <a:prstDash val="solid"/>
          </a:ln>
        </p:spPr>
      </p:sp>
      <p:sp>
        <p:nvSpPr>
          <p:cNvPr id="3" name="Text 1"/>
          <p:cNvSpPr/>
          <p:nvPr/>
        </p:nvSpPr>
        <p:spPr>
          <a:xfrm>
            <a:off x="320040" y="0"/>
            <a:ext cx="7772400" cy="68580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Les 4 Dimensions de Compétences de l'ATSEM</a:t>
            </a:r>
            <a:endParaRPr lang="en-US" sz="2000" dirty="0"/>
          </a:p>
        </p:txBody>
      </p:sp>
      <p:sp>
        <p:nvSpPr>
          <p:cNvPr id="4" name="Shape 2"/>
          <p:cNvSpPr/>
          <p:nvPr/>
        </p:nvSpPr>
        <p:spPr>
          <a:xfrm>
            <a:off x="7772400" y="91440"/>
            <a:ext cx="1234440" cy="502920"/>
          </a:xfrm>
          <a:prstGeom prst="rect">
            <a:avLst/>
          </a:prstGeom>
          <a:solidFill>
            <a:srgbClr val="F39C12"/>
          </a:solidFill>
          <a:ln w="12700">
            <a:solidFill>
              <a:srgbClr val="F39C12"/>
            </a:solidFill>
            <a:prstDash val="solid"/>
          </a:ln>
        </p:spPr>
      </p:sp>
      <p:sp>
        <p:nvSpPr>
          <p:cNvPr id="5" name="Text 3"/>
          <p:cNvSpPr/>
          <p:nvPr/>
        </p:nvSpPr>
        <p:spPr>
          <a:xfrm>
            <a:off x="7772400" y="91440"/>
            <a:ext cx="1234440" cy="502920"/>
          </a:xfrm>
          <a:prstGeom prst="rect">
            <a:avLst/>
          </a:prstGeom>
          <a:noFill/>
          <a:ln/>
        </p:spPr>
        <p:txBody>
          <a:bodyPr wrap="square" lIns="0" tIns="0" rIns="0" bIns="0" rtlCol="0" anchor="ctr"/>
          <a:lstStyle/>
          <a:p>
            <a:pPr marL="0" indent="0" algn="ctr">
              <a:buNone/>
            </a:pPr>
            <a:r>
              <a:rPr lang="en-US" sz="1000" b="1" dirty="0">
                <a:solidFill>
                  <a:srgbClr val="FFFFFF"/>
                </a:solidFill>
              </a:rPr>
              <a:t>MODULE 1</a:t>
            </a:r>
            <a:endParaRPr lang="en-US" sz="1000" dirty="0"/>
          </a:p>
        </p:txBody>
      </p:sp>
      <p:sp>
        <p:nvSpPr>
          <p:cNvPr id="6" name="Shape 4"/>
          <p:cNvSpPr/>
          <p:nvPr/>
        </p:nvSpPr>
        <p:spPr>
          <a:xfrm>
            <a:off x="0" y="4892040"/>
            <a:ext cx="9144000" cy="251460"/>
          </a:xfrm>
          <a:prstGeom prst="rect">
            <a:avLst/>
          </a:prstGeom>
          <a:solidFill>
            <a:srgbClr val="EBF5FB"/>
          </a:solidFill>
          <a:ln w="12700">
            <a:solidFill>
              <a:srgbClr val="ECF0F1"/>
            </a:solidFill>
            <a:prstDash val="solid"/>
          </a:ln>
        </p:spPr>
      </p:sp>
      <p:sp>
        <p:nvSpPr>
          <p:cNvPr id="7" name="Text 5"/>
          <p:cNvSpPr/>
          <p:nvPr/>
        </p:nvSpPr>
        <p:spPr>
          <a:xfrm>
            <a:off x="274320" y="4892040"/>
            <a:ext cx="8595360" cy="251460"/>
          </a:xfrm>
          <a:prstGeom prst="rect">
            <a:avLst/>
          </a:prstGeom>
          <a:noFill/>
          <a:ln/>
        </p:spPr>
        <p:txBody>
          <a:bodyPr wrap="square" rtlCol="0" anchor="ctr"/>
          <a:lstStyle/>
          <a:p>
            <a:pPr marL="0" indent="0" algn="ctr">
              <a:buNone/>
            </a:pPr>
            <a:r>
              <a:rPr lang="en-US" sz="800" dirty="0">
                <a:solidFill>
                  <a:srgbClr val="7F8C8D"/>
                </a:solidFill>
              </a:rPr>
              <a:t>Formation ATSEM  •  Alliance Française Antsirabe  •  2026</a:t>
            </a:r>
            <a:endParaRPr lang="en-US" sz="800" dirty="0"/>
          </a:p>
        </p:txBody>
      </p:sp>
      <p:sp>
        <p:nvSpPr>
          <p:cNvPr id="8" name="Shape 6"/>
          <p:cNvSpPr/>
          <p:nvPr/>
        </p:nvSpPr>
        <p:spPr>
          <a:xfrm>
            <a:off x="256032" y="777240"/>
            <a:ext cx="2057400" cy="397764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9" name="Shape 7"/>
          <p:cNvSpPr/>
          <p:nvPr/>
        </p:nvSpPr>
        <p:spPr>
          <a:xfrm>
            <a:off x="256032" y="777240"/>
            <a:ext cx="2057400" cy="548640"/>
          </a:xfrm>
          <a:prstGeom prst="rect">
            <a:avLst/>
          </a:prstGeom>
          <a:solidFill>
            <a:srgbClr val="1B4F72"/>
          </a:solidFill>
          <a:ln w="12700">
            <a:solidFill>
              <a:srgbClr val="1B4F72"/>
            </a:solidFill>
            <a:prstDash val="solid"/>
          </a:ln>
        </p:spPr>
      </p:sp>
      <p:sp>
        <p:nvSpPr>
          <p:cNvPr id="10" name="Text 8"/>
          <p:cNvSpPr/>
          <p:nvPr/>
        </p:nvSpPr>
        <p:spPr>
          <a:xfrm>
            <a:off x="256032" y="777240"/>
            <a:ext cx="205740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  Techniques</a:t>
            </a:r>
            <a:endParaRPr lang="en-US" sz="1300" dirty="0"/>
          </a:p>
        </p:txBody>
      </p:sp>
      <p:sp>
        <p:nvSpPr>
          <p:cNvPr id="11" name="Shape 9"/>
          <p:cNvSpPr/>
          <p:nvPr/>
        </p:nvSpPr>
        <p:spPr>
          <a:xfrm>
            <a:off x="347472" y="1426464"/>
            <a:ext cx="54864" cy="457200"/>
          </a:xfrm>
          <a:prstGeom prst="rect">
            <a:avLst/>
          </a:prstGeom>
          <a:solidFill>
            <a:srgbClr val="1B4F72"/>
          </a:solidFill>
          <a:ln w="12700">
            <a:solidFill>
              <a:srgbClr val="1B4F72"/>
            </a:solidFill>
            <a:prstDash val="solid"/>
          </a:ln>
        </p:spPr>
      </p:sp>
      <p:sp>
        <p:nvSpPr>
          <p:cNvPr id="12" name="Text 10"/>
          <p:cNvSpPr/>
          <p:nvPr/>
        </p:nvSpPr>
        <p:spPr>
          <a:xfrm>
            <a:off x="484632" y="1426464"/>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Protocoles d'hygiène</a:t>
            </a:r>
            <a:endParaRPr lang="en-US" sz="1050" dirty="0"/>
          </a:p>
        </p:txBody>
      </p:sp>
      <p:sp>
        <p:nvSpPr>
          <p:cNvPr id="13" name="Shape 11"/>
          <p:cNvSpPr/>
          <p:nvPr/>
        </p:nvSpPr>
        <p:spPr>
          <a:xfrm>
            <a:off x="347472" y="2139696"/>
            <a:ext cx="54864" cy="457200"/>
          </a:xfrm>
          <a:prstGeom prst="rect">
            <a:avLst/>
          </a:prstGeom>
          <a:solidFill>
            <a:srgbClr val="1B4F72"/>
          </a:solidFill>
          <a:ln w="12700">
            <a:solidFill>
              <a:srgbClr val="1B4F72"/>
            </a:solidFill>
            <a:prstDash val="solid"/>
          </a:ln>
        </p:spPr>
      </p:sp>
      <p:sp>
        <p:nvSpPr>
          <p:cNvPr id="14" name="Text 12"/>
          <p:cNvSpPr/>
          <p:nvPr/>
        </p:nvSpPr>
        <p:spPr>
          <a:xfrm>
            <a:off x="484632" y="2139696"/>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Préparation du matériel pédagogique</a:t>
            </a:r>
            <a:endParaRPr lang="en-US" sz="1050" dirty="0"/>
          </a:p>
        </p:txBody>
      </p:sp>
      <p:sp>
        <p:nvSpPr>
          <p:cNvPr id="15" name="Shape 13"/>
          <p:cNvSpPr/>
          <p:nvPr/>
        </p:nvSpPr>
        <p:spPr>
          <a:xfrm>
            <a:off x="347472" y="2852928"/>
            <a:ext cx="54864" cy="457200"/>
          </a:xfrm>
          <a:prstGeom prst="rect">
            <a:avLst/>
          </a:prstGeom>
          <a:solidFill>
            <a:srgbClr val="1B4F72"/>
          </a:solidFill>
          <a:ln w="12700">
            <a:solidFill>
              <a:srgbClr val="1B4F72"/>
            </a:solidFill>
            <a:prstDash val="solid"/>
          </a:ln>
        </p:spPr>
      </p:sp>
      <p:sp>
        <p:nvSpPr>
          <p:cNvPr id="16" name="Text 14"/>
          <p:cNvSpPr/>
          <p:nvPr/>
        </p:nvSpPr>
        <p:spPr>
          <a:xfrm>
            <a:off x="484632" y="2852928"/>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Gestion et sécurisation de l'espace</a:t>
            </a:r>
            <a:endParaRPr lang="en-US" sz="1050" dirty="0"/>
          </a:p>
        </p:txBody>
      </p:sp>
      <p:sp>
        <p:nvSpPr>
          <p:cNvPr id="17" name="Shape 15"/>
          <p:cNvSpPr/>
          <p:nvPr/>
        </p:nvSpPr>
        <p:spPr>
          <a:xfrm>
            <a:off x="347472" y="3566160"/>
            <a:ext cx="54864" cy="457200"/>
          </a:xfrm>
          <a:prstGeom prst="rect">
            <a:avLst/>
          </a:prstGeom>
          <a:solidFill>
            <a:srgbClr val="1B4F72"/>
          </a:solidFill>
          <a:ln w="12700">
            <a:solidFill>
              <a:srgbClr val="1B4F72"/>
            </a:solidFill>
            <a:prstDash val="solid"/>
          </a:ln>
        </p:spPr>
      </p:sp>
      <p:sp>
        <p:nvSpPr>
          <p:cNvPr id="18" name="Text 16"/>
          <p:cNvSpPr/>
          <p:nvPr/>
        </p:nvSpPr>
        <p:spPr>
          <a:xfrm>
            <a:off x="484632" y="3566160"/>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Protocoles d'urgence (PPMS, PAI)</a:t>
            </a:r>
            <a:endParaRPr lang="en-US" sz="1050" dirty="0"/>
          </a:p>
        </p:txBody>
      </p:sp>
      <p:sp>
        <p:nvSpPr>
          <p:cNvPr id="19" name="Shape 17"/>
          <p:cNvSpPr/>
          <p:nvPr/>
        </p:nvSpPr>
        <p:spPr>
          <a:xfrm>
            <a:off x="2423160" y="777240"/>
            <a:ext cx="2057400" cy="397764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20" name="Shape 18"/>
          <p:cNvSpPr/>
          <p:nvPr/>
        </p:nvSpPr>
        <p:spPr>
          <a:xfrm>
            <a:off x="2423160" y="777240"/>
            <a:ext cx="2057400" cy="548640"/>
          </a:xfrm>
          <a:prstGeom prst="rect">
            <a:avLst/>
          </a:prstGeom>
          <a:solidFill>
            <a:srgbClr val="0E6655"/>
          </a:solidFill>
          <a:ln w="12700">
            <a:solidFill>
              <a:srgbClr val="0E6655"/>
            </a:solidFill>
            <a:prstDash val="solid"/>
          </a:ln>
        </p:spPr>
      </p:sp>
      <p:sp>
        <p:nvSpPr>
          <p:cNvPr id="21" name="Text 19"/>
          <p:cNvSpPr/>
          <p:nvPr/>
        </p:nvSpPr>
        <p:spPr>
          <a:xfrm>
            <a:off x="2423160" y="777240"/>
            <a:ext cx="205740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  Relationnelles</a:t>
            </a:r>
            <a:endParaRPr lang="en-US" sz="1300" dirty="0"/>
          </a:p>
        </p:txBody>
      </p:sp>
      <p:sp>
        <p:nvSpPr>
          <p:cNvPr id="22" name="Shape 20"/>
          <p:cNvSpPr/>
          <p:nvPr/>
        </p:nvSpPr>
        <p:spPr>
          <a:xfrm>
            <a:off x="2514600" y="1426464"/>
            <a:ext cx="54864" cy="457200"/>
          </a:xfrm>
          <a:prstGeom prst="rect">
            <a:avLst/>
          </a:prstGeom>
          <a:solidFill>
            <a:srgbClr val="0E6655"/>
          </a:solidFill>
          <a:ln w="12700">
            <a:solidFill>
              <a:srgbClr val="0E6655"/>
            </a:solidFill>
            <a:prstDash val="solid"/>
          </a:ln>
        </p:spPr>
      </p:sp>
      <p:sp>
        <p:nvSpPr>
          <p:cNvPr id="23" name="Text 21"/>
          <p:cNvSpPr/>
          <p:nvPr/>
        </p:nvSpPr>
        <p:spPr>
          <a:xfrm>
            <a:off x="2651760" y="1426464"/>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Communication bienveillante avec les enfants</a:t>
            </a:r>
            <a:endParaRPr lang="en-US" sz="1050" dirty="0"/>
          </a:p>
        </p:txBody>
      </p:sp>
      <p:sp>
        <p:nvSpPr>
          <p:cNvPr id="24" name="Shape 22"/>
          <p:cNvSpPr/>
          <p:nvPr/>
        </p:nvSpPr>
        <p:spPr>
          <a:xfrm>
            <a:off x="2514600" y="2139696"/>
            <a:ext cx="54864" cy="457200"/>
          </a:xfrm>
          <a:prstGeom prst="rect">
            <a:avLst/>
          </a:prstGeom>
          <a:solidFill>
            <a:srgbClr val="0E6655"/>
          </a:solidFill>
          <a:ln w="12700">
            <a:solidFill>
              <a:srgbClr val="0E6655"/>
            </a:solidFill>
            <a:prstDash val="solid"/>
          </a:ln>
        </p:spPr>
      </p:sp>
      <p:sp>
        <p:nvSpPr>
          <p:cNvPr id="25" name="Text 23"/>
          <p:cNvSpPr/>
          <p:nvPr/>
        </p:nvSpPr>
        <p:spPr>
          <a:xfrm>
            <a:off x="2651760" y="2139696"/>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Relation avec les familles</a:t>
            </a:r>
            <a:endParaRPr lang="en-US" sz="1050" dirty="0"/>
          </a:p>
        </p:txBody>
      </p:sp>
      <p:sp>
        <p:nvSpPr>
          <p:cNvPr id="26" name="Shape 24"/>
          <p:cNvSpPr/>
          <p:nvPr/>
        </p:nvSpPr>
        <p:spPr>
          <a:xfrm>
            <a:off x="2514600" y="2852928"/>
            <a:ext cx="54864" cy="457200"/>
          </a:xfrm>
          <a:prstGeom prst="rect">
            <a:avLst/>
          </a:prstGeom>
          <a:solidFill>
            <a:srgbClr val="0E6655"/>
          </a:solidFill>
          <a:ln w="12700">
            <a:solidFill>
              <a:srgbClr val="0E6655"/>
            </a:solidFill>
            <a:prstDash val="solid"/>
          </a:ln>
        </p:spPr>
      </p:sp>
      <p:sp>
        <p:nvSpPr>
          <p:cNvPr id="27" name="Text 25"/>
          <p:cNvSpPr/>
          <p:nvPr/>
        </p:nvSpPr>
        <p:spPr>
          <a:xfrm>
            <a:off x="2651760" y="2852928"/>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Coopération avec l'équipe éducative</a:t>
            </a:r>
            <a:endParaRPr lang="en-US" sz="1050" dirty="0"/>
          </a:p>
        </p:txBody>
      </p:sp>
      <p:sp>
        <p:nvSpPr>
          <p:cNvPr id="28" name="Shape 26"/>
          <p:cNvSpPr/>
          <p:nvPr/>
        </p:nvSpPr>
        <p:spPr>
          <a:xfrm>
            <a:off x="2514600" y="3566160"/>
            <a:ext cx="54864" cy="457200"/>
          </a:xfrm>
          <a:prstGeom prst="rect">
            <a:avLst/>
          </a:prstGeom>
          <a:solidFill>
            <a:srgbClr val="0E6655"/>
          </a:solidFill>
          <a:ln w="12700">
            <a:solidFill>
              <a:srgbClr val="0E6655"/>
            </a:solidFill>
            <a:prstDash val="solid"/>
          </a:ln>
        </p:spPr>
      </p:sp>
      <p:sp>
        <p:nvSpPr>
          <p:cNvPr id="29" name="Text 27"/>
          <p:cNvSpPr/>
          <p:nvPr/>
        </p:nvSpPr>
        <p:spPr>
          <a:xfrm>
            <a:off x="2651760" y="3566160"/>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Gestion des conflits</a:t>
            </a:r>
            <a:endParaRPr lang="en-US" sz="1050" dirty="0"/>
          </a:p>
        </p:txBody>
      </p:sp>
      <p:sp>
        <p:nvSpPr>
          <p:cNvPr id="30" name="Shape 28"/>
          <p:cNvSpPr/>
          <p:nvPr/>
        </p:nvSpPr>
        <p:spPr>
          <a:xfrm>
            <a:off x="4590288" y="777240"/>
            <a:ext cx="2057400" cy="397764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31" name="Shape 29"/>
          <p:cNvSpPr/>
          <p:nvPr/>
        </p:nvSpPr>
        <p:spPr>
          <a:xfrm>
            <a:off x="4590288" y="777240"/>
            <a:ext cx="2057400" cy="548640"/>
          </a:xfrm>
          <a:prstGeom prst="rect">
            <a:avLst/>
          </a:prstGeom>
          <a:solidFill>
            <a:srgbClr val="1E8449"/>
          </a:solidFill>
          <a:ln w="12700">
            <a:solidFill>
              <a:srgbClr val="1E8449"/>
            </a:solidFill>
            <a:prstDash val="solid"/>
          </a:ln>
        </p:spPr>
      </p:sp>
      <p:sp>
        <p:nvSpPr>
          <p:cNvPr id="32" name="Text 30"/>
          <p:cNvSpPr/>
          <p:nvPr/>
        </p:nvSpPr>
        <p:spPr>
          <a:xfrm>
            <a:off x="4590288" y="777240"/>
            <a:ext cx="205740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  Organisationnelles</a:t>
            </a:r>
            <a:endParaRPr lang="en-US" sz="1300" dirty="0"/>
          </a:p>
        </p:txBody>
      </p:sp>
      <p:sp>
        <p:nvSpPr>
          <p:cNvPr id="33" name="Shape 31"/>
          <p:cNvSpPr/>
          <p:nvPr/>
        </p:nvSpPr>
        <p:spPr>
          <a:xfrm>
            <a:off x="4681728" y="1426464"/>
            <a:ext cx="54864" cy="457200"/>
          </a:xfrm>
          <a:prstGeom prst="rect">
            <a:avLst/>
          </a:prstGeom>
          <a:solidFill>
            <a:srgbClr val="1E8449"/>
          </a:solidFill>
          <a:ln w="12700">
            <a:solidFill>
              <a:srgbClr val="1E8449"/>
            </a:solidFill>
            <a:prstDash val="solid"/>
          </a:ln>
        </p:spPr>
      </p:sp>
      <p:sp>
        <p:nvSpPr>
          <p:cNvPr id="34" name="Text 32"/>
          <p:cNvSpPr/>
          <p:nvPr/>
        </p:nvSpPr>
        <p:spPr>
          <a:xfrm>
            <a:off x="4818888" y="1426464"/>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Anticipation des transitions</a:t>
            </a:r>
            <a:endParaRPr lang="en-US" sz="1050" dirty="0"/>
          </a:p>
        </p:txBody>
      </p:sp>
      <p:sp>
        <p:nvSpPr>
          <p:cNvPr id="35" name="Shape 33"/>
          <p:cNvSpPr/>
          <p:nvPr/>
        </p:nvSpPr>
        <p:spPr>
          <a:xfrm>
            <a:off x="4681728" y="2139696"/>
            <a:ext cx="54864" cy="457200"/>
          </a:xfrm>
          <a:prstGeom prst="rect">
            <a:avLst/>
          </a:prstGeom>
          <a:solidFill>
            <a:srgbClr val="1E8449"/>
          </a:solidFill>
          <a:ln w="12700">
            <a:solidFill>
              <a:srgbClr val="1E8449"/>
            </a:solidFill>
            <a:prstDash val="solid"/>
          </a:ln>
        </p:spPr>
      </p:sp>
      <p:sp>
        <p:nvSpPr>
          <p:cNvPr id="36" name="Text 34"/>
          <p:cNvSpPr/>
          <p:nvPr/>
        </p:nvSpPr>
        <p:spPr>
          <a:xfrm>
            <a:off x="4818888" y="2139696"/>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Gestion du temps en classe</a:t>
            </a:r>
            <a:endParaRPr lang="en-US" sz="1050" dirty="0"/>
          </a:p>
        </p:txBody>
      </p:sp>
      <p:sp>
        <p:nvSpPr>
          <p:cNvPr id="37" name="Shape 35"/>
          <p:cNvSpPr/>
          <p:nvPr/>
        </p:nvSpPr>
        <p:spPr>
          <a:xfrm>
            <a:off x="4681728" y="2852928"/>
            <a:ext cx="54864" cy="457200"/>
          </a:xfrm>
          <a:prstGeom prst="rect">
            <a:avLst/>
          </a:prstGeom>
          <a:solidFill>
            <a:srgbClr val="1E8449"/>
          </a:solidFill>
          <a:ln w="12700">
            <a:solidFill>
              <a:srgbClr val="1E8449"/>
            </a:solidFill>
            <a:prstDash val="solid"/>
          </a:ln>
        </p:spPr>
      </p:sp>
      <p:sp>
        <p:nvSpPr>
          <p:cNvPr id="38" name="Text 36"/>
          <p:cNvSpPr/>
          <p:nvPr/>
        </p:nvSpPr>
        <p:spPr>
          <a:xfrm>
            <a:off x="4818888" y="2852928"/>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Planification des tâches</a:t>
            </a:r>
            <a:endParaRPr lang="en-US" sz="1050" dirty="0"/>
          </a:p>
        </p:txBody>
      </p:sp>
      <p:sp>
        <p:nvSpPr>
          <p:cNvPr id="39" name="Shape 37"/>
          <p:cNvSpPr/>
          <p:nvPr/>
        </p:nvSpPr>
        <p:spPr>
          <a:xfrm>
            <a:off x="4681728" y="3566160"/>
            <a:ext cx="54864" cy="457200"/>
          </a:xfrm>
          <a:prstGeom prst="rect">
            <a:avLst/>
          </a:prstGeom>
          <a:solidFill>
            <a:srgbClr val="1E8449"/>
          </a:solidFill>
          <a:ln w="12700">
            <a:solidFill>
              <a:srgbClr val="1E8449"/>
            </a:solidFill>
            <a:prstDash val="solid"/>
          </a:ln>
        </p:spPr>
      </p:sp>
      <p:sp>
        <p:nvSpPr>
          <p:cNvPr id="40" name="Text 38"/>
          <p:cNvSpPr/>
          <p:nvPr/>
        </p:nvSpPr>
        <p:spPr>
          <a:xfrm>
            <a:off x="4818888" y="3566160"/>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Coordination avec l'enseignant</a:t>
            </a:r>
            <a:endParaRPr lang="en-US" sz="1050" dirty="0"/>
          </a:p>
        </p:txBody>
      </p:sp>
      <p:sp>
        <p:nvSpPr>
          <p:cNvPr id="41" name="Shape 39"/>
          <p:cNvSpPr/>
          <p:nvPr/>
        </p:nvSpPr>
        <p:spPr>
          <a:xfrm>
            <a:off x="6757416" y="777240"/>
            <a:ext cx="2057400" cy="3977640"/>
          </a:xfrm>
          <a:prstGeom prst="rect">
            <a:avLst/>
          </a:prstGeom>
          <a:solidFill>
            <a:srgbClr val="FFFFFF"/>
          </a:solidFill>
          <a:ln w="12700">
            <a:solidFill>
              <a:srgbClr val="DCE6EE"/>
            </a:solidFill>
            <a:prstDash val="solid"/>
          </a:ln>
          <a:effectLst>
            <a:outerShdw blurRad="101600" dist="38100" dir="8100000" algn="bl" rotWithShape="0">
              <a:srgbClr val="000000">
                <a:alpha val="12000"/>
              </a:srgbClr>
            </a:outerShdw>
          </a:effectLst>
        </p:spPr>
      </p:sp>
      <p:sp>
        <p:nvSpPr>
          <p:cNvPr id="42" name="Shape 40"/>
          <p:cNvSpPr/>
          <p:nvPr/>
        </p:nvSpPr>
        <p:spPr>
          <a:xfrm>
            <a:off x="6757416" y="777240"/>
            <a:ext cx="2057400" cy="548640"/>
          </a:xfrm>
          <a:prstGeom prst="rect">
            <a:avLst/>
          </a:prstGeom>
          <a:solidFill>
            <a:srgbClr val="D35400"/>
          </a:solidFill>
          <a:ln w="12700">
            <a:solidFill>
              <a:srgbClr val="D35400"/>
            </a:solidFill>
            <a:prstDash val="solid"/>
          </a:ln>
        </p:spPr>
      </p:sp>
      <p:sp>
        <p:nvSpPr>
          <p:cNvPr id="43" name="Text 41"/>
          <p:cNvSpPr/>
          <p:nvPr/>
        </p:nvSpPr>
        <p:spPr>
          <a:xfrm>
            <a:off x="6757416" y="777240"/>
            <a:ext cx="205740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Georgia" pitchFamily="34" charset="0"/>
                <a:ea typeface="Georgia" pitchFamily="34" charset="-122"/>
                <a:cs typeface="Georgia" pitchFamily="34" charset="-120"/>
              </a:rPr>
              <a:t>🎓  Éducatives</a:t>
            </a:r>
            <a:endParaRPr lang="en-US" sz="1300" dirty="0"/>
          </a:p>
        </p:txBody>
      </p:sp>
      <p:sp>
        <p:nvSpPr>
          <p:cNvPr id="44" name="Shape 42"/>
          <p:cNvSpPr/>
          <p:nvPr/>
        </p:nvSpPr>
        <p:spPr>
          <a:xfrm>
            <a:off x="6848856" y="1426464"/>
            <a:ext cx="54864" cy="457200"/>
          </a:xfrm>
          <a:prstGeom prst="rect">
            <a:avLst/>
          </a:prstGeom>
          <a:solidFill>
            <a:srgbClr val="D35400"/>
          </a:solidFill>
          <a:ln w="12700">
            <a:solidFill>
              <a:srgbClr val="D35400"/>
            </a:solidFill>
            <a:prstDash val="solid"/>
          </a:ln>
        </p:spPr>
      </p:sp>
      <p:sp>
        <p:nvSpPr>
          <p:cNvPr id="45" name="Text 43"/>
          <p:cNvSpPr/>
          <p:nvPr/>
        </p:nvSpPr>
        <p:spPr>
          <a:xfrm>
            <a:off x="6986016" y="1426464"/>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Développement de l'enfant (3-6 ans)</a:t>
            </a:r>
            <a:endParaRPr lang="en-US" sz="1050" dirty="0"/>
          </a:p>
        </p:txBody>
      </p:sp>
      <p:sp>
        <p:nvSpPr>
          <p:cNvPr id="46" name="Shape 44"/>
          <p:cNvSpPr/>
          <p:nvPr/>
        </p:nvSpPr>
        <p:spPr>
          <a:xfrm>
            <a:off x="6848856" y="2139696"/>
            <a:ext cx="54864" cy="457200"/>
          </a:xfrm>
          <a:prstGeom prst="rect">
            <a:avLst/>
          </a:prstGeom>
          <a:solidFill>
            <a:srgbClr val="D35400"/>
          </a:solidFill>
          <a:ln w="12700">
            <a:solidFill>
              <a:srgbClr val="D35400"/>
            </a:solidFill>
            <a:prstDash val="solid"/>
          </a:ln>
        </p:spPr>
      </p:sp>
      <p:sp>
        <p:nvSpPr>
          <p:cNvPr id="47" name="Text 45"/>
          <p:cNvSpPr/>
          <p:nvPr/>
        </p:nvSpPr>
        <p:spPr>
          <a:xfrm>
            <a:off x="6986016" y="2139696"/>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Soutien aux apprentissages</a:t>
            </a:r>
            <a:endParaRPr lang="en-US" sz="1050" dirty="0"/>
          </a:p>
        </p:txBody>
      </p:sp>
      <p:sp>
        <p:nvSpPr>
          <p:cNvPr id="48" name="Shape 46"/>
          <p:cNvSpPr/>
          <p:nvPr/>
        </p:nvSpPr>
        <p:spPr>
          <a:xfrm>
            <a:off x="6848856" y="2852928"/>
            <a:ext cx="54864" cy="457200"/>
          </a:xfrm>
          <a:prstGeom prst="rect">
            <a:avLst/>
          </a:prstGeom>
          <a:solidFill>
            <a:srgbClr val="D35400"/>
          </a:solidFill>
          <a:ln w="12700">
            <a:solidFill>
              <a:srgbClr val="D35400"/>
            </a:solidFill>
            <a:prstDash val="solid"/>
          </a:ln>
        </p:spPr>
      </p:sp>
      <p:sp>
        <p:nvSpPr>
          <p:cNvPr id="49" name="Text 47"/>
          <p:cNvSpPr/>
          <p:nvPr/>
        </p:nvSpPr>
        <p:spPr>
          <a:xfrm>
            <a:off x="6986016" y="2852928"/>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Gestion des comportements</a:t>
            </a:r>
            <a:endParaRPr lang="en-US" sz="1050" dirty="0"/>
          </a:p>
        </p:txBody>
      </p:sp>
      <p:sp>
        <p:nvSpPr>
          <p:cNvPr id="50" name="Shape 48"/>
          <p:cNvSpPr/>
          <p:nvPr/>
        </p:nvSpPr>
        <p:spPr>
          <a:xfrm>
            <a:off x="6848856" y="3566160"/>
            <a:ext cx="54864" cy="457200"/>
          </a:xfrm>
          <a:prstGeom prst="rect">
            <a:avLst/>
          </a:prstGeom>
          <a:solidFill>
            <a:srgbClr val="D35400"/>
          </a:solidFill>
          <a:ln w="12700">
            <a:solidFill>
              <a:srgbClr val="D35400"/>
            </a:solidFill>
            <a:prstDash val="solid"/>
          </a:ln>
        </p:spPr>
      </p:sp>
      <p:sp>
        <p:nvSpPr>
          <p:cNvPr id="51" name="Text 49"/>
          <p:cNvSpPr/>
          <p:nvPr/>
        </p:nvSpPr>
        <p:spPr>
          <a:xfrm>
            <a:off x="6986016" y="3566160"/>
            <a:ext cx="1737360" cy="457200"/>
          </a:xfrm>
          <a:prstGeom prst="rect">
            <a:avLst/>
          </a:prstGeom>
          <a:noFill/>
          <a:ln/>
        </p:spPr>
        <p:txBody>
          <a:bodyPr wrap="square" rtlCol="0" anchor="t"/>
          <a:lstStyle/>
          <a:p>
            <a:pPr marL="0" indent="0">
              <a:buNone/>
            </a:pPr>
            <a:r>
              <a:rPr lang="en-US" sz="1050" dirty="0">
                <a:solidFill>
                  <a:srgbClr val="1A252F"/>
                </a:solidFill>
                <a:latin typeface="Calibri" pitchFamily="34" charset="0"/>
                <a:ea typeface="Calibri" pitchFamily="34" charset="-122"/>
                <a:cs typeface="Calibri" pitchFamily="34" charset="-120"/>
              </a:rPr>
              <a:t>Accompagnement des BEP</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4F72"/>
          </a:solidFill>
          <a:ln w="12700">
            <a:solidFill>
              <a:srgbClr val="1B4F72"/>
            </a:solidFill>
            <a:prstDash val="solid"/>
          </a:ln>
        </p:spPr>
      </p:sp>
      <p:sp>
        <p:nvSpPr>
          <p:cNvPr id="3" name="Text 1"/>
          <p:cNvSpPr/>
          <p:nvPr/>
        </p:nvSpPr>
        <p:spPr>
          <a:xfrm>
            <a:off x="274320" y="0"/>
            <a:ext cx="7132320" cy="658368"/>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Module 1 — Responsabilités &amp; Posture professionnelle</a:t>
            </a:r>
            <a:endParaRPr lang="en-US" sz="2000" dirty="0"/>
          </a:p>
        </p:txBody>
      </p:sp>
      <p:sp>
        <p:nvSpPr>
          <p:cNvPr id="4" name="Shape 2"/>
          <p:cNvSpPr/>
          <p:nvPr/>
        </p:nvSpPr>
        <p:spPr>
          <a:xfrm>
            <a:off x="7955280" y="54864"/>
            <a:ext cx="1097280" cy="512064"/>
          </a:xfrm>
          <a:prstGeom prst="rect">
            <a:avLst/>
          </a:prstGeom>
          <a:solidFill>
            <a:srgbClr val="F39C12"/>
          </a:solidFill>
          <a:ln w="12700">
            <a:solidFill>
              <a:srgbClr val="F39C12"/>
            </a:solidFill>
            <a:prstDash val="solid"/>
          </a:ln>
        </p:spPr>
      </p:sp>
      <p:sp>
        <p:nvSpPr>
          <p:cNvPr id="5" name="Text 3"/>
          <p:cNvSpPr/>
          <p:nvPr/>
        </p:nvSpPr>
        <p:spPr>
          <a:xfrm>
            <a:off x="7955280" y="54864"/>
            <a:ext cx="1097280" cy="512064"/>
          </a:xfrm>
          <a:prstGeom prst="rect">
            <a:avLst/>
          </a:prstGeom>
          <a:noFill/>
          <a:ln/>
        </p:spPr>
        <p:txBody>
          <a:bodyPr wrap="square" lIns="0" tIns="0" rIns="0" bIns="0" rtlCol="0" anchor="ctr"/>
          <a:lstStyle/>
          <a:p>
            <a:pPr marL="0" indent="0" algn="ctr">
              <a:buNone/>
            </a:pPr>
            <a:r>
              <a:rPr lang="en-US" sz="1000" b="1" dirty="0">
                <a:solidFill>
                  <a:srgbClr val="FFFFFF"/>
                </a:solidFill>
              </a:rPr>
              <a:t>MODULE 1</a:t>
            </a:r>
            <a:endParaRPr lang="en-US" sz="1000" dirty="0"/>
          </a:p>
        </p:txBody>
      </p:sp>
      <p:sp>
        <p:nvSpPr>
          <p:cNvPr id="6" name="Text 4"/>
          <p:cNvSpPr/>
          <p:nvPr/>
        </p:nvSpPr>
        <p:spPr>
          <a:xfrm>
            <a:off x="274320" y="713232"/>
            <a:ext cx="8595360" cy="347472"/>
          </a:xfrm>
          <a:prstGeom prst="rect">
            <a:avLst/>
          </a:prstGeom>
          <a:noFill/>
          <a:ln/>
        </p:spPr>
        <p:txBody>
          <a:bodyPr wrap="square" rtlCol="0" anchor="ctr"/>
          <a:lstStyle/>
          <a:p>
            <a:pPr marL="0" indent="0">
              <a:buNone/>
            </a:pPr>
            <a:r>
              <a:rPr lang="en-US" sz="1300" b="1" dirty="0">
                <a:solidFill>
                  <a:srgbClr val="1B4F72"/>
                </a:solidFill>
                <a:latin typeface="Georgia" pitchFamily="34" charset="0"/>
                <a:ea typeface="Georgia" pitchFamily="34" charset="-122"/>
                <a:cs typeface="Georgia" pitchFamily="34" charset="-120"/>
              </a:rPr>
              <a:t>📋  Responsabilités légales &amp; Gestes métier au quotidien</a:t>
            </a:r>
            <a:endParaRPr lang="en-US" sz="1300" dirty="0"/>
          </a:p>
        </p:txBody>
      </p:sp>
      <p:sp>
        <p:nvSpPr>
          <p:cNvPr id="7" name="Shape 5"/>
          <p:cNvSpPr/>
          <p:nvPr/>
        </p:nvSpPr>
        <p:spPr>
          <a:xfrm>
            <a:off x="164592" y="1143000"/>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8" name="Shape 6"/>
          <p:cNvSpPr/>
          <p:nvPr/>
        </p:nvSpPr>
        <p:spPr>
          <a:xfrm>
            <a:off x="164592" y="1143000"/>
            <a:ext cx="2834640" cy="54864"/>
          </a:xfrm>
          <a:prstGeom prst="rect">
            <a:avLst/>
          </a:prstGeom>
          <a:solidFill>
            <a:srgbClr val="1B4F72"/>
          </a:solidFill>
          <a:ln w="12700">
            <a:solidFill>
              <a:srgbClr val="1B4F72"/>
            </a:solidFill>
            <a:prstDash val="solid"/>
          </a:ln>
        </p:spPr>
      </p:sp>
      <p:sp>
        <p:nvSpPr>
          <p:cNvPr id="9" name="Text 7"/>
          <p:cNvSpPr/>
          <p:nvPr/>
        </p:nvSpPr>
        <p:spPr>
          <a:xfrm>
            <a:off x="210312" y="123444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10" name="Text 8"/>
          <p:cNvSpPr/>
          <p:nvPr/>
        </p:nvSpPr>
        <p:spPr>
          <a:xfrm>
            <a:off x="731520" y="1234440"/>
            <a:ext cx="2176272" cy="411480"/>
          </a:xfrm>
          <a:prstGeom prst="rect">
            <a:avLst/>
          </a:prstGeom>
          <a:noFill/>
          <a:ln/>
        </p:spPr>
        <p:txBody>
          <a:bodyPr wrap="square" lIns="0" tIns="0" rIns="0" bIns="0"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Obligations légales précises</a:t>
            </a:r>
            <a:endParaRPr lang="en-US" sz="1100" dirty="0"/>
          </a:p>
        </p:txBody>
      </p:sp>
      <p:sp>
        <p:nvSpPr>
          <p:cNvPr id="11" name="Text 9"/>
          <p:cNvSpPr/>
          <p:nvPr/>
        </p:nvSpPr>
        <p:spPr>
          <a:xfrm>
            <a:off x="256032" y="1709928"/>
            <a:ext cx="2651760" cy="2587752"/>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Rapport hiérarchique DOUBLE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Maire : note de service, emploi du temps</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Enseignant : tâches pédagogiques du jour</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Obligation de discrétion professionnelle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(art. 26 loi 83-634 : secret professionnel)</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Devoir de réserve et de neutralité</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Obligation de formation continue (CNFPT)</a:t>
            </a:r>
            <a:endParaRPr lang="en-US" sz="1100" dirty="0"/>
          </a:p>
        </p:txBody>
      </p:sp>
      <p:sp>
        <p:nvSpPr>
          <p:cNvPr id="12" name="Shape 10"/>
          <p:cNvSpPr/>
          <p:nvPr/>
        </p:nvSpPr>
        <p:spPr>
          <a:xfrm>
            <a:off x="3127248" y="1143000"/>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3" name="Shape 11"/>
          <p:cNvSpPr/>
          <p:nvPr/>
        </p:nvSpPr>
        <p:spPr>
          <a:xfrm>
            <a:off x="3127248" y="1143000"/>
            <a:ext cx="2834640" cy="54864"/>
          </a:xfrm>
          <a:prstGeom prst="rect">
            <a:avLst/>
          </a:prstGeom>
          <a:solidFill>
            <a:srgbClr val="1B4F72"/>
          </a:solidFill>
          <a:ln w="12700">
            <a:solidFill>
              <a:srgbClr val="1B4F72"/>
            </a:solidFill>
            <a:prstDash val="solid"/>
          </a:ln>
        </p:spPr>
      </p:sp>
      <p:sp>
        <p:nvSpPr>
          <p:cNvPr id="14" name="Text 12"/>
          <p:cNvSpPr/>
          <p:nvPr/>
        </p:nvSpPr>
        <p:spPr>
          <a:xfrm>
            <a:off x="3172968" y="123444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15" name="Text 13"/>
          <p:cNvSpPr/>
          <p:nvPr/>
        </p:nvSpPr>
        <p:spPr>
          <a:xfrm>
            <a:off x="3694176" y="1234440"/>
            <a:ext cx="2176272" cy="411480"/>
          </a:xfrm>
          <a:prstGeom prst="rect">
            <a:avLst/>
          </a:prstGeom>
          <a:noFill/>
          <a:ln/>
        </p:spPr>
        <p:txBody>
          <a:bodyPr wrap="square" lIns="0" tIns="0" rIns="0" bIns="0"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Gestes métier essentiels</a:t>
            </a:r>
            <a:endParaRPr lang="en-US" sz="1100" dirty="0"/>
          </a:p>
        </p:txBody>
      </p:sp>
      <p:sp>
        <p:nvSpPr>
          <p:cNvPr id="16" name="Text 14"/>
          <p:cNvSpPr/>
          <p:nvPr/>
        </p:nvSpPr>
        <p:spPr>
          <a:xfrm>
            <a:off x="3218688" y="1709928"/>
            <a:ext cx="2651760" cy="2587752"/>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Rédiger une fiche de transmission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Date, heure, faits observés, signature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Tenir un cahier de bord quotidien</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Signaler tout incident à l'enseignant AVANT</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de quitter l'école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Lire et appliquer PAI/PPS avant la rentrée</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Vérifier le registre de présence chaque matin</a:t>
            </a:r>
            <a:endParaRPr lang="en-US" sz="1100" dirty="0"/>
          </a:p>
        </p:txBody>
      </p:sp>
      <p:sp>
        <p:nvSpPr>
          <p:cNvPr id="17" name="Shape 15"/>
          <p:cNvSpPr/>
          <p:nvPr/>
        </p:nvSpPr>
        <p:spPr>
          <a:xfrm>
            <a:off x="6089904" y="1143000"/>
            <a:ext cx="2834640" cy="324612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8" name="Shape 16"/>
          <p:cNvSpPr/>
          <p:nvPr/>
        </p:nvSpPr>
        <p:spPr>
          <a:xfrm>
            <a:off x="6089904" y="1143000"/>
            <a:ext cx="2834640" cy="54864"/>
          </a:xfrm>
          <a:prstGeom prst="rect">
            <a:avLst/>
          </a:prstGeom>
          <a:solidFill>
            <a:srgbClr val="1B4F72"/>
          </a:solidFill>
          <a:ln w="12700">
            <a:solidFill>
              <a:srgbClr val="1B4F72"/>
            </a:solidFill>
            <a:prstDash val="solid"/>
          </a:ln>
        </p:spPr>
      </p:sp>
      <p:sp>
        <p:nvSpPr>
          <p:cNvPr id="19" name="Text 17"/>
          <p:cNvSpPr/>
          <p:nvPr/>
        </p:nvSpPr>
        <p:spPr>
          <a:xfrm>
            <a:off x="6135624" y="1234440"/>
            <a:ext cx="502920" cy="411480"/>
          </a:xfrm>
          <a:prstGeom prst="rect">
            <a:avLst/>
          </a:prstGeom>
          <a:noFill/>
          <a:ln/>
        </p:spPr>
        <p:txBody>
          <a:bodyPr wrap="square" lIns="0" tIns="0" rIns="0" bIns="0" rtlCol="0" anchor="ctr"/>
          <a:lstStyle/>
          <a:p>
            <a:pPr marL="0" indent="0" algn="ctr">
              <a:buNone/>
            </a:pPr>
            <a:r>
              <a:rPr lang="en-US" sz="2000" dirty="0">
                <a:solidFill>
                  <a:srgbClr val="000000"/>
                </a:solidFill>
              </a:rPr>
              <a:t>🎯</a:t>
            </a:r>
            <a:endParaRPr lang="en-US" sz="2000" dirty="0"/>
          </a:p>
        </p:txBody>
      </p:sp>
      <p:sp>
        <p:nvSpPr>
          <p:cNvPr id="20" name="Text 18"/>
          <p:cNvSpPr/>
          <p:nvPr/>
        </p:nvSpPr>
        <p:spPr>
          <a:xfrm>
            <a:off x="6656832" y="1234440"/>
            <a:ext cx="2176272" cy="411480"/>
          </a:xfrm>
          <a:prstGeom prst="rect">
            <a:avLst/>
          </a:prstGeom>
          <a:noFill/>
          <a:ln/>
        </p:spPr>
        <p:txBody>
          <a:bodyPr wrap="square" lIns="0" tIns="0" rIns="0" bIns="0"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Posture professionnelle</a:t>
            </a:r>
            <a:endParaRPr lang="en-US" sz="1100" dirty="0"/>
          </a:p>
        </p:txBody>
      </p:sp>
      <p:sp>
        <p:nvSpPr>
          <p:cNvPr id="21" name="Text 19"/>
          <p:cNvSpPr/>
          <p:nvPr/>
        </p:nvSpPr>
        <p:spPr>
          <a:xfrm>
            <a:off x="6181344" y="1709928"/>
            <a:ext cx="2651760" cy="2587752"/>
          </a:xfrm>
          <a:prstGeom prst="rect">
            <a:avLst/>
          </a:prstGeom>
          <a:noFill/>
          <a:ln/>
        </p:spPr>
        <p:txBody>
          <a:bodyPr wrap="square" rtlCol="0" anchor="t"/>
          <a:lstStyle/>
          <a:p>
            <a:pPr marL="0" indent="0">
              <a:buNone/>
            </a:pPr>
            <a:r>
              <a:rPr lang="en-US" sz="1100" dirty="0">
                <a:solidFill>
                  <a:srgbClr val="2C3E50"/>
                </a:solidFill>
                <a:latin typeface="Calibri" pitchFamily="34" charset="0"/>
                <a:ea typeface="Calibri" pitchFamily="34" charset="-122"/>
                <a:cs typeface="Calibri" pitchFamily="34" charset="-120"/>
              </a:rPr>
              <a:t>Ne jamais contredire l'enseignant devant</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les enfants ou les familles</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Rester dans son rôle (soutien, pas décision)</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Formulations CNV :</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  → "J'observe que..." / "Je me demande si..."</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Tenue : pratique, propre, chaussures fermées</a:t>
            </a:r>
            <a:endParaRPr lang="en-US" sz="1100" dirty="0"/>
          </a:p>
          <a:p>
            <a:pPr marL="0" indent="0">
              <a:buNone/>
            </a:pPr>
            <a:r>
              <a:rPr lang="en-US" sz="1100" dirty="0">
                <a:solidFill>
                  <a:srgbClr val="2C3E50"/>
                </a:solidFill>
                <a:latin typeface="Calibri" pitchFamily="34" charset="0"/>
                <a:ea typeface="Calibri" pitchFamily="34" charset="-122"/>
                <a:cs typeface="Calibri" pitchFamily="34" charset="-120"/>
              </a:rPr>
              <a:t>Ponctualité : arriver 10 min avant l'ouverture</a:t>
            </a:r>
            <a:endParaRPr lang="en-US" sz="1100" dirty="0"/>
          </a:p>
        </p:txBody>
      </p:sp>
      <p:sp>
        <p:nvSpPr>
          <p:cNvPr id="22" name="Shape 20"/>
          <p:cNvSpPr/>
          <p:nvPr/>
        </p:nvSpPr>
        <p:spPr>
          <a:xfrm>
            <a:off x="164592" y="4453128"/>
            <a:ext cx="8814816" cy="384048"/>
          </a:xfrm>
          <a:prstGeom prst="rect">
            <a:avLst/>
          </a:prstGeom>
          <a:solidFill>
            <a:srgbClr val="FEF3CD"/>
          </a:solidFill>
          <a:ln w="19050">
            <a:solidFill>
              <a:srgbClr val="F0C040"/>
            </a:solidFill>
            <a:prstDash val="solid"/>
          </a:ln>
          <a:effectLst>
            <a:outerShdw blurRad="76200" dist="25400" dir="8100000" algn="bl" rotWithShape="0">
              <a:srgbClr val="000000">
                <a:alpha val="10000"/>
              </a:srgbClr>
            </a:outerShdw>
          </a:effectLst>
        </p:spPr>
      </p:sp>
      <p:sp>
        <p:nvSpPr>
          <p:cNvPr id="23" name="Text 21"/>
          <p:cNvSpPr/>
          <p:nvPr/>
        </p:nvSpPr>
        <p:spPr>
          <a:xfrm>
            <a:off x="292608" y="4453128"/>
            <a:ext cx="8558784" cy="384048"/>
          </a:xfrm>
          <a:prstGeom prst="rect">
            <a:avLst/>
          </a:prstGeom>
          <a:noFill/>
          <a:ln/>
        </p:spPr>
        <p:txBody>
          <a:bodyPr wrap="square" rtlCol="0" anchor="ctr"/>
          <a:lstStyle/>
          <a:p>
            <a:pPr marL="0" indent="0">
              <a:buNone/>
            </a:pPr>
            <a:r>
              <a:rPr lang="en-US" sz="950" dirty="0">
                <a:solidFill>
                  <a:srgbClr val="7D5A00"/>
                </a:solidFill>
                <a:latin typeface="Calibri" pitchFamily="34" charset="0"/>
                <a:ea typeface="Calibri" pitchFamily="34" charset="-122"/>
                <a:cs typeface="Calibri" pitchFamily="34" charset="-120"/>
              </a:rPr>
              <a:t>⚠️  Point clé : L'ATSEM agit sous délégation de l'enseignant pour les temps pédagogiques, mais sous l'autorité du Maire pour la gestion RH. Tout conflit remonte par voie hiérarchique, jamais devant les enfants.</a:t>
            </a:r>
            <a:endParaRPr lang="en-US" sz="950" dirty="0"/>
          </a:p>
        </p:txBody>
      </p:sp>
      <p:sp>
        <p:nvSpPr>
          <p:cNvPr id="24" name="Shape 22"/>
          <p:cNvSpPr/>
          <p:nvPr/>
        </p:nvSpPr>
        <p:spPr>
          <a:xfrm>
            <a:off x="0" y="4873752"/>
            <a:ext cx="9144000" cy="274320"/>
          </a:xfrm>
          <a:prstGeom prst="rect">
            <a:avLst/>
          </a:prstGeom>
          <a:solidFill>
            <a:srgbClr val="EBF5FB"/>
          </a:solidFill>
          <a:ln w="12700">
            <a:solidFill>
              <a:srgbClr val="ECF0F1"/>
            </a:solidFill>
            <a:prstDash val="solid"/>
          </a:ln>
        </p:spPr>
      </p:sp>
      <p:sp>
        <p:nvSpPr>
          <p:cNvPr id="25" name="Text 23"/>
          <p:cNvSpPr/>
          <p:nvPr/>
        </p:nvSpPr>
        <p:spPr>
          <a:xfrm>
            <a:off x="0" y="4873752"/>
            <a:ext cx="9144000" cy="274320"/>
          </a:xfrm>
          <a:prstGeom prst="rect">
            <a:avLst/>
          </a:prstGeom>
          <a:noFill/>
          <a:ln/>
        </p:spPr>
        <p:txBody>
          <a:bodyPr wrap="square" lIns="0" tIns="0" rIns="0" bIns="0" rtlCol="0" anchor="ctr"/>
          <a:lstStyle/>
          <a:p>
            <a:pPr marL="0" indent="0" algn="ctr">
              <a:buNone/>
            </a:pPr>
            <a:r>
              <a:rPr lang="en-US" sz="800" dirty="0">
                <a:solidFill>
                  <a:srgbClr val="7F8C8D"/>
                </a:solidFill>
              </a:rPr>
              <a:t>Formation ATSEM  •  Alliance Française Antsirabe  •  2026</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4F72"/>
          </a:solidFill>
          <a:ln w="12700">
            <a:solidFill>
              <a:srgbClr val="1B4F72"/>
            </a:solidFill>
            <a:prstDash val="solid"/>
          </a:ln>
        </p:spPr>
      </p:sp>
      <p:sp>
        <p:nvSpPr>
          <p:cNvPr id="3" name="Text 1"/>
          <p:cNvSpPr/>
          <p:nvPr/>
        </p:nvSpPr>
        <p:spPr>
          <a:xfrm>
            <a:off x="274320" y="0"/>
            <a:ext cx="7132320" cy="658368"/>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Module 1 — Activités pratiques &amp; Mises en situation</a:t>
            </a:r>
            <a:endParaRPr lang="en-US" sz="2000" dirty="0"/>
          </a:p>
        </p:txBody>
      </p:sp>
      <p:sp>
        <p:nvSpPr>
          <p:cNvPr id="4" name="Shape 2"/>
          <p:cNvSpPr/>
          <p:nvPr/>
        </p:nvSpPr>
        <p:spPr>
          <a:xfrm>
            <a:off x="7955280" y="54864"/>
            <a:ext cx="1097280" cy="512064"/>
          </a:xfrm>
          <a:prstGeom prst="rect">
            <a:avLst/>
          </a:prstGeom>
          <a:solidFill>
            <a:srgbClr val="F39C12"/>
          </a:solidFill>
          <a:ln w="12700">
            <a:solidFill>
              <a:srgbClr val="F39C12"/>
            </a:solidFill>
            <a:prstDash val="solid"/>
          </a:ln>
        </p:spPr>
      </p:sp>
      <p:sp>
        <p:nvSpPr>
          <p:cNvPr id="5" name="Text 3"/>
          <p:cNvSpPr/>
          <p:nvPr/>
        </p:nvSpPr>
        <p:spPr>
          <a:xfrm>
            <a:off x="7955280" y="54864"/>
            <a:ext cx="1097280" cy="512064"/>
          </a:xfrm>
          <a:prstGeom prst="rect">
            <a:avLst/>
          </a:prstGeom>
          <a:noFill/>
          <a:ln/>
        </p:spPr>
        <p:txBody>
          <a:bodyPr wrap="square" lIns="0" tIns="0" rIns="0" bIns="0" rtlCol="0" anchor="ctr"/>
          <a:lstStyle/>
          <a:p>
            <a:pPr marL="0" indent="0" algn="ctr">
              <a:buNone/>
            </a:pPr>
            <a:r>
              <a:rPr lang="en-US" sz="1000" b="1" dirty="0">
                <a:solidFill>
                  <a:srgbClr val="FFFFFF"/>
                </a:solidFill>
              </a:rPr>
              <a:t>MODULE 1</a:t>
            </a:r>
            <a:endParaRPr lang="en-US" sz="1000" dirty="0"/>
          </a:p>
        </p:txBody>
      </p:sp>
      <p:sp>
        <p:nvSpPr>
          <p:cNvPr id="6" name="Text 4"/>
          <p:cNvSpPr/>
          <p:nvPr/>
        </p:nvSpPr>
        <p:spPr>
          <a:xfrm>
            <a:off x="274320" y="713232"/>
            <a:ext cx="8595360" cy="347472"/>
          </a:xfrm>
          <a:prstGeom prst="rect">
            <a:avLst/>
          </a:prstGeom>
          <a:noFill/>
          <a:ln/>
        </p:spPr>
        <p:txBody>
          <a:bodyPr wrap="square" rtlCol="0" anchor="ctr"/>
          <a:lstStyle/>
          <a:p>
            <a:pPr marL="0" indent="0">
              <a:buNone/>
            </a:pPr>
            <a:r>
              <a:rPr lang="en-US" sz="1300" b="1" dirty="0">
                <a:solidFill>
                  <a:srgbClr val="1B4F72"/>
                </a:solidFill>
                <a:latin typeface="Georgia" pitchFamily="34" charset="0"/>
                <a:ea typeface="Georgia" pitchFamily="34" charset="-122"/>
                <a:cs typeface="Georgia" pitchFamily="34" charset="-120"/>
              </a:rPr>
              <a:t>🎭  Mise en pratique — Activités du Module 1</a:t>
            </a:r>
            <a:endParaRPr lang="en-US" sz="1300" dirty="0"/>
          </a:p>
        </p:txBody>
      </p:sp>
      <p:sp>
        <p:nvSpPr>
          <p:cNvPr id="7" name="Shape 5"/>
          <p:cNvSpPr/>
          <p:nvPr/>
        </p:nvSpPr>
        <p:spPr>
          <a:xfrm>
            <a:off x="164592" y="1143000"/>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8" name="Shape 6"/>
          <p:cNvSpPr/>
          <p:nvPr/>
        </p:nvSpPr>
        <p:spPr>
          <a:xfrm>
            <a:off x="256032" y="1234440"/>
            <a:ext cx="347472" cy="347472"/>
          </a:xfrm>
          <a:prstGeom prst="ellipse">
            <a:avLst/>
          </a:prstGeom>
          <a:solidFill>
            <a:srgbClr val="1B4F72"/>
          </a:solidFill>
          <a:ln w="12700">
            <a:solidFill>
              <a:srgbClr val="1B4F72"/>
            </a:solidFill>
            <a:prstDash val="solid"/>
          </a:ln>
        </p:spPr>
      </p:sp>
      <p:sp>
        <p:nvSpPr>
          <p:cNvPr id="9" name="Text 7"/>
          <p:cNvSpPr/>
          <p:nvPr/>
        </p:nvSpPr>
        <p:spPr>
          <a:xfrm>
            <a:off x="256032" y="1234440"/>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1</a:t>
            </a:r>
            <a:endParaRPr lang="en-US" sz="1200" dirty="0"/>
          </a:p>
        </p:txBody>
      </p:sp>
      <p:sp>
        <p:nvSpPr>
          <p:cNvPr id="10" name="Text 8"/>
          <p:cNvSpPr/>
          <p:nvPr/>
        </p:nvSpPr>
        <p:spPr>
          <a:xfrm>
            <a:off x="676656" y="1234440"/>
            <a:ext cx="3017520" cy="347472"/>
          </a:xfrm>
          <a:prstGeom prst="rect">
            <a:avLst/>
          </a:prstGeom>
          <a:noFill/>
          <a:ln/>
        </p:spPr>
        <p:txBody>
          <a:bodyPr wrap="square" lIns="0" tIns="0" rIns="0" bIns="0"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Jeu de rôle : situation délicate</a:t>
            </a:r>
            <a:endParaRPr lang="en-US" sz="1100" dirty="0"/>
          </a:p>
        </p:txBody>
      </p:sp>
      <p:sp>
        <p:nvSpPr>
          <p:cNvPr id="13" name="Text 11"/>
          <p:cNvSpPr/>
          <p:nvPr/>
        </p:nvSpPr>
        <p:spPr>
          <a:xfrm>
            <a:off x="256032" y="1636776"/>
            <a:ext cx="4078224" cy="1106424"/>
          </a:xfrm>
          <a:prstGeom prst="rect">
            <a:avLst/>
          </a:prstGeom>
          <a:noFill/>
          <a:ln/>
        </p:spPr>
        <p:txBody>
          <a:bodyPr wrap="square" rtlCol="0" anchor="t"/>
          <a:lstStyle/>
          <a:p>
            <a:pPr marL="0" indent="0">
              <a:buNone/>
            </a:pPr>
            <a:r>
              <a:rPr lang="en-US" sz="850" dirty="0">
                <a:solidFill>
                  <a:srgbClr val="2C3E50"/>
                </a:solidFill>
                <a:latin typeface="Calibri" pitchFamily="34" charset="0"/>
                <a:ea typeface="Calibri" pitchFamily="34" charset="-122"/>
                <a:cs typeface="Calibri" pitchFamily="34" charset="-120"/>
              </a:rPr>
              <a:t>SCÉNARIO : Un enfant de PS refuse d'aller aux toilettes. L'enseignante est occupée avec un groupe. CONSIGNE : En binôme (ATSEM/enfant), jouez la scène. Utiliser la validation émotionnelle, proposer une alternative et documenter l'incident. DÉBRIEF collectif sur les formulations utilisées.</a:t>
            </a:r>
            <a:endParaRPr lang="en-US" sz="850" dirty="0"/>
          </a:p>
        </p:txBody>
      </p:sp>
      <p:sp>
        <p:nvSpPr>
          <p:cNvPr id="14" name="Shape 12"/>
          <p:cNvSpPr/>
          <p:nvPr/>
        </p:nvSpPr>
        <p:spPr>
          <a:xfrm>
            <a:off x="4572000" y="1143000"/>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15" name="Shape 13"/>
          <p:cNvSpPr/>
          <p:nvPr/>
        </p:nvSpPr>
        <p:spPr>
          <a:xfrm>
            <a:off x="4663440" y="1234440"/>
            <a:ext cx="347472" cy="347472"/>
          </a:xfrm>
          <a:prstGeom prst="ellipse">
            <a:avLst/>
          </a:prstGeom>
          <a:solidFill>
            <a:srgbClr val="1B4F72"/>
          </a:solidFill>
          <a:ln w="12700">
            <a:solidFill>
              <a:srgbClr val="1B4F72"/>
            </a:solidFill>
            <a:prstDash val="solid"/>
          </a:ln>
        </p:spPr>
      </p:sp>
      <p:sp>
        <p:nvSpPr>
          <p:cNvPr id="16" name="Text 14"/>
          <p:cNvSpPr/>
          <p:nvPr/>
        </p:nvSpPr>
        <p:spPr>
          <a:xfrm>
            <a:off x="4663440" y="1234440"/>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2</a:t>
            </a:r>
            <a:endParaRPr lang="en-US" sz="1200" dirty="0"/>
          </a:p>
        </p:txBody>
      </p:sp>
      <p:sp>
        <p:nvSpPr>
          <p:cNvPr id="17" name="Text 15"/>
          <p:cNvSpPr/>
          <p:nvPr/>
        </p:nvSpPr>
        <p:spPr>
          <a:xfrm>
            <a:off x="5084064" y="1234440"/>
            <a:ext cx="3017520" cy="347472"/>
          </a:xfrm>
          <a:prstGeom prst="rect">
            <a:avLst/>
          </a:prstGeom>
          <a:noFill/>
          <a:ln/>
        </p:spPr>
        <p:txBody>
          <a:bodyPr wrap="square" lIns="0" tIns="0" rIns="0" bIns="0"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Quiz Vrai ou Faux — Statut &amp; Missions</a:t>
            </a:r>
            <a:endParaRPr lang="en-US" sz="1100" dirty="0"/>
          </a:p>
        </p:txBody>
      </p:sp>
      <p:sp>
        <p:nvSpPr>
          <p:cNvPr id="20" name="Text 18"/>
          <p:cNvSpPr/>
          <p:nvPr/>
        </p:nvSpPr>
        <p:spPr>
          <a:xfrm>
            <a:off x="4663440" y="1636776"/>
            <a:ext cx="4078224" cy="1106424"/>
          </a:xfrm>
          <a:prstGeom prst="rect">
            <a:avLst/>
          </a:prstGeom>
          <a:noFill/>
          <a:ln/>
        </p:spPr>
        <p:txBody>
          <a:bodyPr wrap="square" rtlCol="0" anchor="t"/>
          <a:lstStyle/>
          <a:p>
            <a:pPr marL="0" indent="0">
              <a:buNone/>
            </a:pPr>
            <a:r>
              <a:rPr lang="en-US" sz="850" dirty="0">
                <a:solidFill>
                  <a:srgbClr val="2C3E50"/>
                </a:solidFill>
                <a:latin typeface="Calibri" pitchFamily="34" charset="0"/>
                <a:ea typeface="Calibri" pitchFamily="34" charset="-122"/>
                <a:cs typeface="Calibri" pitchFamily="34" charset="-120"/>
              </a:rPr>
              <a:t>15 affirmations à évaluer (V/F) sur : statut fonctionnaire, double autorité, obligations légales, présence réglementaire. EXEMPLES : "L'ATSEM peut refuser une tâche de l'enseignant" / "La présence de l'ATSEM est facultative si la classe est calme." Correction collective avec références législatives.</a:t>
            </a:r>
            <a:endParaRPr lang="en-US" sz="850" dirty="0"/>
          </a:p>
        </p:txBody>
      </p:sp>
      <p:sp>
        <p:nvSpPr>
          <p:cNvPr id="21" name="Shape 19"/>
          <p:cNvSpPr/>
          <p:nvPr/>
        </p:nvSpPr>
        <p:spPr>
          <a:xfrm>
            <a:off x="164592" y="2953512"/>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22" name="Shape 20"/>
          <p:cNvSpPr/>
          <p:nvPr/>
        </p:nvSpPr>
        <p:spPr>
          <a:xfrm>
            <a:off x="256032" y="3044952"/>
            <a:ext cx="347472" cy="347472"/>
          </a:xfrm>
          <a:prstGeom prst="ellipse">
            <a:avLst/>
          </a:prstGeom>
          <a:solidFill>
            <a:srgbClr val="1B4F72"/>
          </a:solidFill>
          <a:ln w="12700">
            <a:solidFill>
              <a:srgbClr val="1B4F72"/>
            </a:solidFill>
            <a:prstDash val="solid"/>
          </a:ln>
        </p:spPr>
      </p:sp>
      <p:sp>
        <p:nvSpPr>
          <p:cNvPr id="23" name="Text 21"/>
          <p:cNvSpPr/>
          <p:nvPr/>
        </p:nvSpPr>
        <p:spPr>
          <a:xfrm>
            <a:off x="256032" y="3044952"/>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3</a:t>
            </a:r>
            <a:endParaRPr lang="en-US" sz="1200" dirty="0"/>
          </a:p>
        </p:txBody>
      </p:sp>
      <p:sp>
        <p:nvSpPr>
          <p:cNvPr id="24" name="Text 22"/>
          <p:cNvSpPr/>
          <p:nvPr/>
        </p:nvSpPr>
        <p:spPr>
          <a:xfrm>
            <a:off x="676656" y="3044952"/>
            <a:ext cx="3017520" cy="347472"/>
          </a:xfrm>
          <a:prstGeom prst="rect">
            <a:avLst/>
          </a:prstGeom>
          <a:noFill/>
          <a:ln/>
        </p:spPr>
        <p:txBody>
          <a:bodyPr wrap="square" lIns="0" tIns="0" rIns="0" bIns="0"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Rédiger une fiche de transmission</a:t>
            </a:r>
            <a:endParaRPr lang="en-US" sz="1100" dirty="0"/>
          </a:p>
        </p:txBody>
      </p:sp>
      <p:sp>
        <p:nvSpPr>
          <p:cNvPr id="27" name="Text 25"/>
          <p:cNvSpPr/>
          <p:nvPr/>
        </p:nvSpPr>
        <p:spPr>
          <a:xfrm>
            <a:off x="256032" y="3447288"/>
            <a:ext cx="4078224" cy="1106424"/>
          </a:xfrm>
          <a:prstGeom prst="rect">
            <a:avLst/>
          </a:prstGeom>
          <a:noFill/>
          <a:ln/>
        </p:spPr>
        <p:txBody>
          <a:bodyPr wrap="square" rtlCol="0" anchor="t"/>
          <a:lstStyle/>
          <a:p>
            <a:pPr marL="0" indent="0">
              <a:buNone/>
            </a:pPr>
            <a:r>
              <a:rPr lang="en-US" sz="850" dirty="0">
                <a:solidFill>
                  <a:srgbClr val="2C3E50"/>
                </a:solidFill>
                <a:latin typeface="Calibri" pitchFamily="34" charset="0"/>
                <a:ea typeface="Calibri" pitchFamily="34" charset="-122"/>
                <a:cs typeface="Calibri" pitchFamily="34" charset="-120"/>
              </a:rPr>
              <a:t>SCÉNARIO : Un enfant arrive avec un hématome suspect sur le bras. L'enseignante n'est pas disponible. CONSIGNE : Rédiger une fiche complète (date, heure, description objective, témoins, signature). CRITÈRES : objectivité, précision, absence de jugement, traçabilité. Correction croisée entre binômes.</a:t>
            </a:r>
            <a:endParaRPr lang="en-US" sz="850" dirty="0"/>
          </a:p>
        </p:txBody>
      </p:sp>
      <p:sp>
        <p:nvSpPr>
          <p:cNvPr id="28" name="Shape 26"/>
          <p:cNvSpPr/>
          <p:nvPr/>
        </p:nvSpPr>
        <p:spPr>
          <a:xfrm>
            <a:off x="4572000" y="2953512"/>
            <a:ext cx="4261104" cy="1691640"/>
          </a:xfrm>
          <a:prstGeom prst="rect">
            <a:avLst/>
          </a:prstGeom>
          <a:solidFill>
            <a:srgbClr val="FFFFFF"/>
          </a:solidFill>
          <a:ln w="10160">
            <a:solidFill>
              <a:srgbClr val="DCE6EE"/>
            </a:solidFill>
            <a:prstDash val="solid"/>
          </a:ln>
          <a:effectLst>
            <a:outerShdw blurRad="76200" dist="25400" dir="8100000" algn="bl" rotWithShape="0">
              <a:srgbClr val="000000">
                <a:alpha val="10000"/>
              </a:srgbClr>
            </a:outerShdw>
          </a:effectLst>
        </p:spPr>
      </p:sp>
      <p:sp>
        <p:nvSpPr>
          <p:cNvPr id="29" name="Shape 27"/>
          <p:cNvSpPr/>
          <p:nvPr/>
        </p:nvSpPr>
        <p:spPr>
          <a:xfrm>
            <a:off x="4663440" y="3044952"/>
            <a:ext cx="347472" cy="347472"/>
          </a:xfrm>
          <a:prstGeom prst="ellipse">
            <a:avLst/>
          </a:prstGeom>
          <a:solidFill>
            <a:srgbClr val="1B4F72"/>
          </a:solidFill>
          <a:ln w="12700">
            <a:solidFill>
              <a:srgbClr val="1B4F72"/>
            </a:solidFill>
            <a:prstDash val="solid"/>
          </a:ln>
        </p:spPr>
      </p:sp>
      <p:sp>
        <p:nvSpPr>
          <p:cNvPr id="30" name="Text 28"/>
          <p:cNvSpPr/>
          <p:nvPr/>
        </p:nvSpPr>
        <p:spPr>
          <a:xfrm>
            <a:off x="4663440" y="3044952"/>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4</a:t>
            </a:r>
            <a:endParaRPr lang="en-US" sz="1200" dirty="0"/>
          </a:p>
        </p:txBody>
      </p:sp>
      <p:sp>
        <p:nvSpPr>
          <p:cNvPr id="31" name="Text 29"/>
          <p:cNvSpPr/>
          <p:nvPr/>
        </p:nvSpPr>
        <p:spPr>
          <a:xfrm>
            <a:off x="5084064" y="3044952"/>
            <a:ext cx="3017520" cy="347472"/>
          </a:xfrm>
          <a:prstGeom prst="rect">
            <a:avLst/>
          </a:prstGeom>
          <a:noFill/>
          <a:ln/>
        </p:spPr>
        <p:txBody>
          <a:bodyPr wrap="square" lIns="0" tIns="0" rIns="0" bIns="0" rtlCol="0" anchor="ctr"/>
          <a:lstStyle/>
          <a:p>
            <a:pPr marL="0" indent="0">
              <a:buNone/>
            </a:pPr>
            <a:r>
              <a:rPr lang="en-US" sz="1100" b="1" dirty="0">
                <a:solidFill>
                  <a:srgbClr val="1B4F72"/>
                </a:solidFill>
                <a:latin typeface="Calibri" pitchFamily="34" charset="0"/>
                <a:ea typeface="Calibri" pitchFamily="34" charset="-122"/>
                <a:cs typeface="Calibri" pitchFamily="34" charset="-120"/>
              </a:rPr>
              <a:t>Auto-évaluation : ma posture professionnelle</a:t>
            </a:r>
            <a:endParaRPr lang="en-US" sz="1100" dirty="0"/>
          </a:p>
        </p:txBody>
      </p:sp>
      <p:sp>
        <p:nvSpPr>
          <p:cNvPr id="34" name="Text 32"/>
          <p:cNvSpPr/>
          <p:nvPr/>
        </p:nvSpPr>
        <p:spPr>
          <a:xfrm>
            <a:off x="4663440" y="3447288"/>
            <a:ext cx="4078224" cy="1106424"/>
          </a:xfrm>
          <a:prstGeom prst="rect">
            <a:avLst/>
          </a:prstGeom>
          <a:noFill/>
          <a:ln/>
        </p:spPr>
        <p:txBody>
          <a:bodyPr wrap="square" rtlCol="0" anchor="t"/>
          <a:lstStyle/>
          <a:p>
            <a:pPr marL="0" indent="0">
              <a:buNone/>
            </a:pPr>
            <a:r>
              <a:rPr lang="en-US" sz="850" dirty="0">
                <a:solidFill>
                  <a:srgbClr val="2C3E50"/>
                </a:solidFill>
                <a:latin typeface="Calibri" pitchFamily="34" charset="0"/>
                <a:ea typeface="Calibri" pitchFamily="34" charset="-122"/>
                <a:cs typeface="Calibri" pitchFamily="34" charset="-120"/>
              </a:rPr>
              <a:t>Grille individuelle de 12 indicateurs : ponctualité, tenue, discrétion, formulation, gestion des conflits, relation familles... Notation 1-4 par critère. OBJECTIF : identifier ses 3 points forts et 2 axes d'amélioration. Les résultats sont confidentiels — base du Plan de Développement Personnel.</a:t>
            </a:r>
            <a:endParaRPr lang="en-US" sz="850" dirty="0"/>
          </a:p>
        </p:txBody>
      </p:sp>
      <p:sp>
        <p:nvSpPr>
          <p:cNvPr id="35" name="Shape 33"/>
          <p:cNvSpPr/>
          <p:nvPr/>
        </p:nvSpPr>
        <p:spPr>
          <a:xfrm>
            <a:off x="0" y="4873752"/>
            <a:ext cx="9144000" cy="274320"/>
          </a:xfrm>
          <a:prstGeom prst="rect">
            <a:avLst/>
          </a:prstGeom>
          <a:solidFill>
            <a:srgbClr val="EBF5FB"/>
          </a:solidFill>
          <a:ln w="12700">
            <a:solidFill>
              <a:srgbClr val="ECF0F1"/>
            </a:solidFill>
            <a:prstDash val="solid"/>
          </a:ln>
        </p:spPr>
      </p:sp>
      <p:sp>
        <p:nvSpPr>
          <p:cNvPr id="36" name="Text 34"/>
          <p:cNvSpPr/>
          <p:nvPr/>
        </p:nvSpPr>
        <p:spPr>
          <a:xfrm>
            <a:off x="0" y="4873752"/>
            <a:ext cx="9144000" cy="274320"/>
          </a:xfrm>
          <a:prstGeom prst="rect">
            <a:avLst/>
          </a:prstGeom>
          <a:noFill/>
          <a:ln/>
        </p:spPr>
        <p:txBody>
          <a:bodyPr wrap="square" lIns="0" tIns="0" rIns="0" bIns="0" rtlCol="0" anchor="ctr"/>
          <a:lstStyle/>
          <a:p>
            <a:pPr marL="0" indent="0" algn="ctr">
              <a:buNone/>
            </a:pPr>
            <a:r>
              <a:rPr lang="en-US" sz="800" dirty="0">
                <a:solidFill>
                  <a:srgbClr val="7F8C8D"/>
                </a:solidFill>
              </a:rPr>
              <a:t>Formation ATSEM  •  Alliance Française Antsirabe  •  2026</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3435</Words>
  <Application>Microsoft Office PowerPoint</Application>
  <PresentationFormat>Affichage à l'écran (16:9)</PresentationFormat>
  <Paragraphs>476</Paragraphs>
  <Slides>25</Slides>
  <Notes>25</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Office Theme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vector>
  </TitlesOfParts>
  <Company>PptxGenJS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ATSEM - Alliance Française Antsirabe</dc:title>
  <dc:subject>PptxGenJS Presentation</dc:subject>
  <dc:creator>PptxGenJS</dc:creator>
  <cp:lastModifiedBy>Miova</cp:lastModifiedBy>
  <cp:revision>10</cp:revision>
  <dcterms:created xsi:type="dcterms:W3CDTF">2026-04-13T02:06:53Z</dcterms:created>
  <dcterms:modified xsi:type="dcterms:W3CDTF">2026-04-13T03:34:32Z</dcterms:modified>
</cp:coreProperties>
</file>